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7" r:id="rId2"/>
    <p:sldId id="625" r:id="rId3"/>
    <p:sldId id="635" r:id="rId4"/>
    <p:sldId id="634" r:id="rId5"/>
    <p:sldId id="626" r:id="rId6"/>
    <p:sldId id="616" r:id="rId7"/>
    <p:sldId id="535" r:id="rId8"/>
    <p:sldId id="562" r:id="rId9"/>
    <p:sldId id="563" r:id="rId10"/>
    <p:sldId id="565" r:id="rId11"/>
    <p:sldId id="564" r:id="rId12"/>
    <p:sldId id="623" r:id="rId13"/>
    <p:sldId id="485" r:id="rId14"/>
    <p:sldId id="639" r:id="rId15"/>
    <p:sldId id="629" r:id="rId16"/>
    <p:sldId id="643" r:id="rId17"/>
    <p:sldId id="640" r:id="rId18"/>
    <p:sldId id="644" r:id="rId19"/>
    <p:sldId id="549" r:id="rId20"/>
    <p:sldId id="546" r:id="rId21"/>
    <p:sldId id="548" r:id="rId22"/>
    <p:sldId id="585" r:id="rId23"/>
    <p:sldId id="604" r:id="rId24"/>
    <p:sldId id="645" r:id="rId25"/>
    <p:sldId id="596" r:id="rId26"/>
    <p:sldId id="588" r:id="rId27"/>
    <p:sldId id="648" r:id="rId28"/>
    <p:sldId id="641" r:id="rId29"/>
    <p:sldId id="636" r:id="rId30"/>
    <p:sldId id="633" r:id="rId31"/>
    <p:sldId id="642" r:id="rId32"/>
    <p:sldId id="601" r:id="rId33"/>
    <p:sldId id="600" r:id="rId34"/>
    <p:sldId id="608" r:id="rId35"/>
    <p:sldId id="609" r:id="rId36"/>
    <p:sldId id="614" r:id="rId37"/>
    <p:sldId id="589" r:id="rId38"/>
    <p:sldId id="590" r:id="rId3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Gelbart" initials="MG" lastIdx="7" clrIdx="0">
    <p:extLst>
      <p:ext uri="{19B8F6BF-5375-455C-9EA6-DF929625EA0E}">
        <p15:presenceInfo xmlns:p15="http://schemas.microsoft.com/office/powerpoint/2012/main" userId="0252be9b45a8d664" providerId="Windows Live"/>
      </p:ext>
    </p:extLst>
  </p:cmAuthor>
  <p:cmAuthor id="2" name="Ran Broder" initials="RB" lastIdx="1" clrIdx="1">
    <p:extLst>
      <p:ext uri="{19B8F6BF-5375-455C-9EA6-DF929625EA0E}">
        <p15:presenceInfo xmlns:p15="http://schemas.microsoft.com/office/powerpoint/2012/main" userId="Ran Bro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7B1"/>
    <a:srgbClr val="1D932B"/>
    <a:srgbClr val="218F36"/>
    <a:srgbClr val="3EA60A"/>
    <a:srgbClr val="215FC3"/>
    <a:srgbClr val="006666"/>
    <a:srgbClr val="16F2C8"/>
    <a:srgbClr val="00F2FF"/>
    <a:srgbClr val="008080"/>
    <a:srgbClr val="21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29" autoAdjust="0"/>
    <p:restoredTop sz="94301" autoAdjust="0"/>
  </p:normalViewPr>
  <p:slideViewPr>
    <p:cSldViewPr snapToGrid="0">
      <p:cViewPr varScale="1">
        <p:scale>
          <a:sx n="67" d="100"/>
          <a:sy n="67" d="100"/>
        </p:scale>
        <p:origin x="6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FMI\&#1495;&#1493;&#1502;&#1512;&#1497;&#1501;%20&#1502;&#1511;&#1510;&#1493;&#1506;&#1497;&#1497;&#1501;\&#1499;&#1500;&#1500;&#1497;\&#1508;&#1497;&#1510;&#1493;&#1500;%20&#1504;&#1505;&#1497;&#1506;&#1493;&#1514;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800" b="1" dirty="0">
                <a:cs typeface="Alpha" pitchFamily="2" charset="-79"/>
              </a:rPr>
              <a:t>דרכי הגעה לעבודה </a:t>
            </a:r>
            <a:r>
              <a:rPr lang="he-IL" sz="2000" b="1" dirty="0">
                <a:cs typeface="Alpha" pitchFamily="2" charset="-79"/>
              </a:rPr>
              <a:t>(%)</a:t>
            </a:r>
            <a:endParaRPr lang="he-IL" sz="2800" b="1" dirty="0">
              <a:cs typeface="Alpha" pitchFamily="2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גיליון1!$D$4</c:f>
              <c:strCache>
                <c:ptCount val="1"/>
                <c:pt idx="0">
                  <c:v>רכב פרטי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גיליון1!$E$4:$I$4</c:f>
              <c:numCache>
                <c:formatCode>General</c:formatCode>
                <c:ptCount val="5"/>
                <c:pt idx="0">
                  <c:v>31</c:v>
                </c:pt>
                <c:pt idx="1">
                  <c:v>48</c:v>
                </c:pt>
                <c:pt idx="2">
                  <c:v>58</c:v>
                </c:pt>
                <c:pt idx="3">
                  <c:v>60.7</c:v>
                </c:pt>
                <c:pt idx="4" formatCode="0.0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7-4E54-A8CE-D3AB4E1B3DFF}"/>
            </c:ext>
          </c:extLst>
        </c:ser>
        <c:ser>
          <c:idx val="1"/>
          <c:order val="1"/>
          <c:tx>
            <c:strRef>
              <c:f>גיליון1!$D$5</c:f>
              <c:strCache>
                <c:ptCount val="1"/>
                <c:pt idx="0">
                  <c:v>אוטובוס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גיליון1!$E$5:$I$5</c:f>
              <c:numCache>
                <c:formatCode>General</c:formatCode>
                <c:ptCount val="5"/>
                <c:pt idx="0">
                  <c:v>34</c:v>
                </c:pt>
                <c:pt idx="1">
                  <c:v>25</c:v>
                </c:pt>
                <c:pt idx="2">
                  <c:v>19</c:v>
                </c:pt>
                <c:pt idx="3">
                  <c:v>17.5</c:v>
                </c:pt>
                <c:pt idx="4" formatCode="0.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7-4E54-A8CE-D3AB4E1B3DFF}"/>
            </c:ext>
          </c:extLst>
        </c:ser>
        <c:ser>
          <c:idx val="2"/>
          <c:order val="2"/>
          <c:tx>
            <c:strRef>
              <c:f>גיליון1!$D$6</c:f>
              <c:strCache>
                <c:ptCount val="1"/>
                <c:pt idx="0">
                  <c:v>רכבת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גיליון1!$E$6:$I$6</c:f>
              <c:numCache>
                <c:formatCode>General</c:formatCode>
                <c:ptCount val="5"/>
                <c:pt idx="2">
                  <c:v>1</c:v>
                </c:pt>
                <c:pt idx="3">
                  <c:v>3.4</c:v>
                </c:pt>
                <c:pt idx="4" formatCode="0.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7-4E54-A8CE-D3AB4E1B3DFF}"/>
            </c:ext>
          </c:extLst>
        </c:ser>
        <c:ser>
          <c:idx val="3"/>
          <c:order val="3"/>
          <c:tx>
            <c:strRef>
              <c:f>גיליון1!$D$7</c:f>
              <c:strCache>
                <c:ptCount val="1"/>
                <c:pt idx="0">
                  <c:v>הסעה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גיליון1!$E$7:$I$7</c:f>
              <c:numCache>
                <c:formatCode>General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9</c:v>
                </c:pt>
                <c:pt idx="3">
                  <c:v>7.8</c:v>
                </c:pt>
                <c:pt idx="4" formatCode="0.0">
                  <c:v>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C7-4E54-A8CE-D3AB4E1B3DFF}"/>
            </c:ext>
          </c:extLst>
        </c:ser>
        <c:ser>
          <c:idx val="4"/>
          <c:order val="4"/>
          <c:tx>
            <c:strRef>
              <c:f>גיליון1!$D$8</c:f>
              <c:strCache>
                <c:ptCount val="1"/>
                <c:pt idx="0">
                  <c:v>אופניים/ ברגל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גיליון1!$E$8:$I$8</c:f>
              <c:numCache>
                <c:formatCode>General</c:formatCode>
                <c:ptCount val="5"/>
                <c:pt idx="0">
                  <c:v>19</c:v>
                </c:pt>
                <c:pt idx="1">
                  <c:v>14</c:v>
                </c:pt>
                <c:pt idx="2">
                  <c:v>12</c:v>
                </c:pt>
                <c:pt idx="3" formatCode="#,##0.0">
                  <c:v>9.2999999999999989</c:v>
                </c:pt>
                <c:pt idx="4" formatCode="0.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C7-4E54-A8CE-D3AB4E1B3DFF}"/>
            </c:ext>
          </c:extLst>
        </c:ser>
        <c:ser>
          <c:idx val="5"/>
          <c:order val="5"/>
          <c:tx>
            <c:strRef>
              <c:f>גיליון1!$D$9</c:f>
              <c:strCache>
                <c:ptCount val="1"/>
                <c:pt idx="0">
                  <c:v>אחר/מהבית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C7-4E54-A8CE-D3AB4E1B3D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גיליון1!$E$3:$I$3</c:f>
              <c:numCache>
                <c:formatCode>General</c:formatCode>
                <c:ptCount val="5"/>
                <c:pt idx="0">
                  <c:v>1983</c:v>
                </c:pt>
                <c:pt idx="1">
                  <c:v>1995</c:v>
                </c:pt>
                <c:pt idx="2">
                  <c:v>2008</c:v>
                </c:pt>
                <c:pt idx="3">
                  <c:v>2016</c:v>
                </c:pt>
                <c:pt idx="4">
                  <c:v>2019</c:v>
                </c:pt>
              </c:numCache>
            </c:numRef>
          </c:cat>
          <c:val>
            <c:numRef>
              <c:f>גיליון1!$E$9:$I$9</c:f>
              <c:numCache>
                <c:formatCode>0</c:formatCode>
                <c:ptCount val="5"/>
                <c:pt idx="0" formatCode="General">
                  <c:v>1</c:v>
                </c:pt>
                <c:pt idx="1">
                  <c:v>0.4</c:v>
                </c:pt>
                <c:pt idx="2" formatCode="General">
                  <c:v>1</c:v>
                </c:pt>
                <c:pt idx="3" formatCode="General">
                  <c:v>1.3</c:v>
                </c:pt>
                <c:pt idx="4" formatCode="0.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C7-4E54-A8CE-D3AB4E1B3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8401792"/>
        <c:axId val="598399496"/>
      </c:barChart>
      <c:catAx>
        <c:axId val="5984017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98399496"/>
        <c:crosses val="autoZero"/>
        <c:auto val="1"/>
        <c:lblAlgn val="ctr"/>
        <c:lblOffset val="100"/>
        <c:noMultiLvlLbl val="0"/>
      </c:catAx>
      <c:valAx>
        <c:axId val="598399496"/>
        <c:scaling>
          <c:orientation val="minMax"/>
          <c:max val="120"/>
        </c:scaling>
        <c:delete val="1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840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800" b="1" dirty="0">
                <a:cs typeface="Alpha" pitchFamily="2" charset="-79"/>
              </a:rPr>
              <a:t>אחוזי מכירת רכבים חשמליים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גיליון1!$A$1</c:f>
              <c:strCache>
                <c:ptCount val="1"/>
                <c:pt idx="0">
                  <c:v>סין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גיליון1!$A$2</c:f>
              <c:numCache>
                <c:formatCode>0.00%</c:formatCode>
                <c:ptCount val="1"/>
                <c:pt idx="0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9-4AD5-B368-0401B45F112D}"/>
            </c:ext>
          </c:extLst>
        </c:ser>
        <c:ser>
          <c:idx val="1"/>
          <c:order val="1"/>
          <c:tx>
            <c:strRef>
              <c:f>גיליון1!$B$1</c:f>
              <c:strCache>
                <c:ptCount val="1"/>
                <c:pt idx="0">
                  <c:v>אירופה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גיליון1!$B$2</c:f>
              <c:numCache>
                <c:formatCode>0.00%</c:formatCode>
                <c:ptCount val="1"/>
                <c:pt idx="0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9-4AD5-B368-0401B45F112D}"/>
            </c:ext>
          </c:extLst>
        </c:ser>
        <c:ser>
          <c:idx val="2"/>
          <c:order val="2"/>
          <c:tx>
            <c:strRef>
              <c:f>גיליון1!$C$1</c:f>
              <c:strCache>
                <c:ptCount val="1"/>
                <c:pt idx="0">
                  <c:v>ארה"ב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גיליון1!$C$2</c:f>
              <c:numCache>
                <c:formatCode>0.00%</c:formatCode>
                <c:ptCount val="1"/>
                <c:pt idx="0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9-4AD5-B368-0401B45F112D}"/>
            </c:ext>
          </c:extLst>
        </c:ser>
        <c:ser>
          <c:idx val="3"/>
          <c:order val="3"/>
          <c:tx>
            <c:strRef>
              <c:f>גיליון1!$D$1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גיליון1!$D$2</c:f>
              <c:numCache>
                <c:formatCode>0.00%</c:formatCode>
                <c:ptCount val="1"/>
                <c:pt idx="0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9-4AD5-B368-0401B45F11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1972784"/>
        <c:axId val="491974424"/>
      </c:barChart>
      <c:catAx>
        <c:axId val="49197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91974424"/>
        <c:crosses val="autoZero"/>
        <c:auto val="1"/>
        <c:lblAlgn val="ctr"/>
        <c:lblOffset val="100"/>
        <c:noMultiLvlLbl val="0"/>
      </c:catAx>
      <c:valAx>
        <c:axId val="49197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9197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5492642898712"/>
          <c:y val="0.8705907189537182"/>
          <c:w val="0.53069240004538454"/>
          <c:h val="0.10365688526237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3DF9530-FB6D-47D1-9FC2-47F23804810C}" type="datetimeFigureOut">
              <a:rPr lang="he-IL" smtClean="0"/>
              <a:t>ז'/אייר/תשפ"א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BD166E6-F235-4F10-A910-16E5E7D777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418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8864-4C4B-4FE4-BEC8-413B1DE295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83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94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008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8864-4C4B-4FE4-BEC8-413B1DE295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28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707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8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8864-4C4B-4FE4-BEC8-413B1DE295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12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60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 קורה </a:t>
            </a:r>
            <a:r>
              <a:rPr lang="he-IL" dirty="0" err="1"/>
              <a:t>כשלא</a:t>
            </a:r>
            <a:r>
              <a:rPr lang="he-IL" dirty="0"/>
              <a:t> יודעים להקצות משהו בצורה כלכלית?</a:t>
            </a:r>
          </a:p>
          <a:p>
            <a:r>
              <a:rPr lang="he-IL" dirty="0"/>
              <a:t>מקצים אותו בשיטת "התור"- שזו הדרך הכי לא יעילה להקצות משאבים במחסור. </a:t>
            </a:r>
          </a:p>
          <a:p>
            <a:r>
              <a:rPr lang="he-IL" dirty="0"/>
              <a:t>גם מי שהגיע ראשון סובל (צריך לצאת מוקדם מאד בבוקר), גם מי שהגיע אחרון סובל (מבזבז המון זמן)</a:t>
            </a:r>
          </a:p>
          <a:p>
            <a:r>
              <a:rPr lang="he-IL" dirty="0"/>
              <a:t>גם מי שאין לו אמצעים סובל- עניים לא יכולים להרשות לעצמם את בזבוז הזמן, וגם מי שיש לו אמצעים סובל – אובדן שעות אדיר של עבודה בפריון גבוה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14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12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9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255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לכלל העובדים יוצע לוותר על החניה, עובד שיחבר להמשיך להחזיק בחניה ינוכה משכרו שווי השימוש בה.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שווי הניה יחול על כלל סוגי החניות - בין אם הן בבעלות המעסיק או שאינן.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גובה שווי החנייה ייקבע על פי סיווג ל-3 על פי המיקום הגיאוגרפי של מקום העבודה: בערים הגדולות והצפופות התעריף יהיה הגבוה ביותר ובאזורים מרוחקים מאוד בהם עלות החניה זניחה לא יחול תשלום. גם בכל עיר יחול תעריף דיפרנציאלי המחולק ל-3 רמות נוספות.</a:t>
            </a:r>
            <a:endParaRPr lang="he-I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חלוקת הזכאות לתווי חניה תעשה בהתאם לקיבולת החניה. </a:t>
            </a:r>
            <a:endParaRPr lang="he-I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אומדן צפוי הכנסות מהמהלך: 1.6 מיליארד ₪ בשנה.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מטריצת שווי: בין 0-900 ₪ לחודש. (תלוי באזור).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118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משהו יותר ויזואלי (או להפריד)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98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 קורה </a:t>
            </a:r>
            <a:r>
              <a:rPr lang="he-IL" dirty="0" err="1"/>
              <a:t>כשלא</a:t>
            </a:r>
            <a:r>
              <a:rPr lang="he-IL" dirty="0"/>
              <a:t> יודעים להקצות משהו בצורה כלכלית?</a:t>
            </a:r>
          </a:p>
          <a:p>
            <a:r>
              <a:rPr lang="he-IL" dirty="0"/>
              <a:t>מקצים אותו בשיטת "התור"- שזו הדרך הכי לא יעילה להקצות משאבים במחסור. </a:t>
            </a:r>
          </a:p>
          <a:p>
            <a:r>
              <a:rPr lang="he-IL" dirty="0"/>
              <a:t>גם מי שהגיע ראשון סובל (צריך לצאת מוקדם מאד בבוקר), גם מי שהגיע אחרון סובל (מבזבז המון זמן)</a:t>
            </a:r>
          </a:p>
          <a:p>
            <a:r>
              <a:rPr lang="he-IL" dirty="0"/>
              <a:t>גם מי שאין לו אמצעים סובל- עניים לא יכולים להרשות לעצמם את בזבוז הזמן, וגם מי שיש לו אמצעים סובל – אובדן שעות אדיר של עבודה בפריון גבוה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5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395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מקור עולם –</a:t>
            </a:r>
          </a:p>
          <a:p>
            <a:r>
              <a:rPr lang="en-US" dirty="0"/>
              <a:t>https://www.businesswire.com/news/home/20210222005461/en/Canalys-China%E2%80%99s-electric-vehicle-sales-to-grow-by-more-than-50-in-2021-after-modest-2020</a:t>
            </a:r>
            <a:endParaRPr lang="he-IL" dirty="0"/>
          </a:p>
          <a:p>
            <a:r>
              <a:rPr lang="he-IL" dirty="0"/>
              <a:t>אירופה- </a:t>
            </a:r>
          </a:p>
          <a:p>
            <a:r>
              <a:rPr lang="en-US" dirty="0"/>
              <a:t>https://www.statista.com/statistics/625010/electric-vehicle-market-share-in-eu-annual/</a:t>
            </a:r>
            <a:endParaRPr lang="he-IL" dirty="0"/>
          </a:p>
          <a:p>
            <a:r>
              <a:rPr lang="he-IL" dirty="0"/>
              <a:t>מקור ישראל – </a:t>
            </a:r>
          </a:p>
          <a:p>
            <a:r>
              <a:rPr lang="en-US" dirty="0"/>
              <a:t>https://www.icar.co.il/%D7%97%D7%93%D7%A9%D7%95%D7%AA_%D7%A8%D7%9B%D7%91/%D7%9E%D7%A1%D7%99%D7%A8%D7%95%D7%AA_%D7%A8%D7%9B%D7%91_%D7%97%D7%93%D7%A9:_%D7%9B%D7%9E%D7%95%D7%AA_%D7%94%D7%97%D7%A9%D7%9E%D7%9C%D7%99%D7%95%D7%AA_%D7%91%D7%A2%D7%9C%D7%99%D7%94/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367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205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8864-4C4B-4FE4-BEC8-413B1DE2950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666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64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41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87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8864-4C4B-4FE4-BEC8-413B1DE2950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177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תחבורה ציבורית הנדרשת בתוספות שירות</a:t>
            </a:r>
          </a:p>
          <a:p>
            <a:r>
              <a:rPr lang="he-IL" dirty="0"/>
              <a:t>מוניות שאינן זמינות בשעות הפיק, ולא בימות גשם</a:t>
            </a:r>
          </a:p>
          <a:p>
            <a:r>
              <a:rPr lang="he-IL" dirty="0"/>
              <a:t>באבל ואגד תיק תק פועלים רק בערים ספציפיות</a:t>
            </a:r>
          </a:p>
          <a:p>
            <a:r>
              <a:rPr lang="he-IL" dirty="0"/>
              <a:t>ערים של כ- 50 אלף איש לא זוכות למענה, למרות פוטנציאל אדיר</a:t>
            </a:r>
          </a:p>
          <a:p>
            <a:r>
              <a:rPr lang="he-IL" dirty="0"/>
              <a:t>יש נכונות מצד הציבור לשלם על תחבורה זמינה יותר, אך המדינה לא מאפשרת זאת</a:t>
            </a:r>
          </a:p>
          <a:p>
            <a:r>
              <a:rPr lang="he-IL" dirty="0"/>
              <a:t>היעדר תחבורה ציבורית בשבת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59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87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5016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81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ההפסדים הצפויים:</a:t>
            </a:r>
          </a:p>
          <a:p>
            <a:r>
              <a:rPr lang="he-IL" dirty="0"/>
              <a:t>19 חישוב </a:t>
            </a:r>
            <a:r>
              <a:rPr lang="en-US" dirty="0"/>
              <a:t>Future Mobility IL . </a:t>
            </a:r>
            <a:r>
              <a:rPr lang="he-IL" dirty="0"/>
              <a:t>החישוב בוצע על פי עלות שנתית </a:t>
            </a:r>
            <a:r>
              <a:rPr lang="he-IL" dirty="0" err="1"/>
              <a:t>לשאטל</a:t>
            </a:r>
            <a:r>
              <a:rPr lang="he-IL" dirty="0"/>
              <a:t> לעובד של - כ- 10,000 ₪, תשלום מס שולי ממוצע</a:t>
            </a:r>
          </a:p>
          <a:p>
            <a:r>
              <a:rPr lang="he-IL" dirty="0"/>
              <a:t>ותשלומי ביטוח בריאות וביטוח לאומי; עבור 7% מכלל השכירים במשק המשתמשים בשירותי הסעות כיום.</a:t>
            </a:r>
          </a:p>
          <a:p>
            <a:r>
              <a:rPr lang="he-IL" dirty="0"/>
              <a:t>דו"ח הכנסות המדינה לשנים 2017-2016 , אגף הכלכלן הראשי, 2017 ) פרק ה(.</a:t>
            </a:r>
          </a:p>
          <a:p>
            <a:r>
              <a:rPr lang="he-IL" dirty="0"/>
              <a:t>הסקר החברתי, הלשכה המרכזית לסטטיסטיקה 2018 .</a:t>
            </a:r>
          </a:p>
          <a:p>
            <a:r>
              <a:rPr lang="he-IL" dirty="0"/>
              <a:t>שנתון סטטיסטי לישראל, הלשכה המרכזית לסטטיסטיקה, 2019 )פרק 9 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712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51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4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02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1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5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00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78864-4C4B-4FE4-BEC8-413B1DE29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9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C41E71-A9BF-4E97-874F-CCB95B3A0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BE96BB8-9358-4EDD-A761-34DF0272E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FDD5B02-2899-4A28-8070-E706CB09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D88-7CE2-4213-9C7E-9C09F0AD00BB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89D4C5-A6C7-4B19-A0B9-D8FF78AD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BBA972-EB6F-4921-A8A0-FEB9AF48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293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EF5995-1897-482C-936F-FB501B21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24429AB-FFB0-439A-AC15-3EA231233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AB9EDA-1D9A-47DF-8B58-5B931316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C6DD-9100-401B-A2D1-80C4CC4236C2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BE6CF8-1F5E-493A-B8A9-FD253344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4922147-264B-4447-8BA7-E155F26D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148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B30B699-8307-419E-8EB9-67FDC58E5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B805CFC-80C9-45C9-BE28-F77FF1D0F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AA2B403-229D-4296-A7EE-383DC3FC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A072-EFEB-44CC-9464-12DB00A4D520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0ED2B51-1431-4482-90B6-23DF6669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6AEDBB2-8B8C-46E6-ABFB-2DF910DD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725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57DF21-D7DA-45A1-8FBC-B0A07A71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C26567-BF11-4E93-B98B-37CA512D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716282-50AC-429E-8EB3-ED47D9FC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B1A3-48B7-4D60-A8D6-E31336781A39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AD15570-45B5-436B-B2FD-2918D015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1B9C106-8D03-4A0D-8ED5-53CA26B6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342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02A2D9-BF5E-436E-8B49-261697BE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EDD0F1-573E-40DC-9E20-4968461FA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C45437D-D25B-4C36-8917-1780EAB6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2D2-697A-4CC4-8904-28BACCB99298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C2D472-E4A9-42FB-9C8F-68766B39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7F69791-B121-4BAB-989C-E10596D7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50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2EE510-AADE-46F0-B2DA-3787B84C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4719C0-5CE3-4496-BB3D-B2FC50E57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3BA9A9D-60B2-4A64-BAD3-181B77EF1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BF1A39-94F9-4253-B7B8-95BB4931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A2FF-9BB9-4836-8C9B-FCCF0C92DD55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1AFA8D3-310C-47D7-A248-48A742CA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DD0FD35-C5B7-4955-B27C-1CF758A0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155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2A3BD4-9AED-46E9-8D9E-B00AD2D4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4023CA-5A33-4385-8528-4E8428914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3FEB89D-21E1-4873-84D6-EA843DDAF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7F45567-2782-4C50-9E67-E8A0CEAE0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87D70C5-3F07-4B3C-80A1-99A7F4AF3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855BB3F-BA65-4919-BC5F-23CC058D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1D9B-0A12-47A0-8454-916D862C1AEC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08C8E39-ACC2-4020-937B-4B708650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816DBFF-0AB3-4A35-A36D-FCBBB4AA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2F6C44-6D9A-4247-8008-5715CE26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6D0E9DF-867D-4059-9768-F14B21D3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1813-F5DC-46F6-9A26-B3CE03AC2CA8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8AB5802-7697-4034-98A0-7EFA8E1D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2EB09B3-2AF8-4359-B7C1-CC5B0454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829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2CA96D3-4347-4268-8A0E-830330C9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143D-0AF1-4E60-A97F-EFF759EBDE92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CA872D3-B070-4E85-B6DB-9551B841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CE972E9-3003-44B1-91A0-FEBA8C0D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62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8CEDC9-AF57-4B8A-98A8-C9B7C28D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70D077C-55CB-4F64-9B50-CD3AEA497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32B3C0F-3E95-4640-B7B1-54A100982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4730A50-2538-4AE6-9780-68075559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781F-91D0-4D2B-B485-0E4BDA0B9BA2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0F2EA9-5640-4120-80C9-C382BFAF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435E3A8-A9E8-4101-9935-A166145F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722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4C5337-CD96-4456-902B-B54AB5D8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6E15793-1E80-45C5-98E7-87FA1B84B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5B14632-E8C2-4F25-B496-D323445F3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F437D41-BCE9-4AE5-974C-512685FA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6F4-42B9-4B2C-BBCC-E15E205C5BBA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4606883-F826-4EA4-A182-154822A6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A11974E-7B7F-4CE5-A32F-4B7E7740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011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663123D-595B-4A58-ACE3-1AC4D4B0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2B2188-211E-4110-A06D-2C51D777B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269C7E-E0FB-4CF2-836C-51D22F9B0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1571-F017-40D9-9911-866C33744114}" type="datetime8">
              <a:rPr lang="he-IL" smtClean="0"/>
              <a:t>19 אפריל 21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676761-A430-4A31-9F25-84BB0A45E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4D8D87-C51D-47AA-9A00-5FF867C72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48BE-DC7D-4FA0-8884-77FBD18D4B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21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pxhere.com/en/photo/137057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3.png"/><Relationship Id="rId21" Type="http://schemas.openxmlformats.org/officeDocument/2006/relationships/image" Target="../media/image47.jpeg"/><Relationship Id="rId34" Type="http://schemas.openxmlformats.org/officeDocument/2006/relationships/image" Target="../media/image60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png"/><Relationship Id="rId3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32" Type="http://schemas.openxmlformats.org/officeDocument/2006/relationships/image" Target="../media/image58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jpe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ar_sign_with_two_persons.sv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12" Type="http://schemas.openxmlformats.org/officeDocument/2006/relationships/hyperlink" Target="https://commons.wikimedia.org/wiki/File:Ua_5.8_informational_indicatory-road_with_lane_for_public_transport.sv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nimatorkk.blogspot.com/p/isometric-flash-backgrounds.html" TargetMode="External"/><Relationship Id="rId11" Type="http://schemas.openxmlformats.org/officeDocument/2006/relationships/image" Target="../media/image64.png"/><Relationship Id="rId5" Type="http://schemas.openxmlformats.org/officeDocument/2006/relationships/image" Target="../media/image61.jpg"/><Relationship Id="rId10" Type="http://schemas.openxmlformats.org/officeDocument/2006/relationships/hyperlink" Target="https://pxhere.com/en/photo/1444397" TargetMode="External"/><Relationship Id="rId4" Type="http://schemas.openxmlformats.org/officeDocument/2006/relationships/image" Target="../media/image30.JPG"/><Relationship Id="rId9" Type="http://schemas.openxmlformats.org/officeDocument/2006/relationships/image" Target="../media/image6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pxhere.com/en/photo/137057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emf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pxhere.com/en/photo/137057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hyperlink" Target="http://www.pngall.com/road-pn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c/3.0/" TargetMode="External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ngimg.com/download/79841" TargetMode="External"/><Relationship Id="rId11" Type="http://schemas.openxmlformats.org/officeDocument/2006/relationships/hyperlink" Target="http://pngimg.com/download/72429" TargetMode="External"/><Relationship Id="rId5" Type="http://schemas.openxmlformats.org/officeDocument/2006/relationships/image" Target="../media/image67.png"/><Relationship Id="rId10" Type="http://schemas.openxmlformats.org/officeDocument/2006/relationships/image" Target="../media/image69.png"/><Relationship Id="rId4" Type="http://schemas.openxmlformats.org/officeDocument/2006/relationships/image" Target="../media/image30.JPG"/><Relationship Id="rId9" Type="http://schemas.openxmlformats.org/officeDocument/2006/relationships/hyperlink" Target="https://freesvg.org/bus-school-2" TargetMode="External"/><Relationship Id="rId1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penclipart.org/detail/285337/parking-system" TargetMode="Externa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pngimg.com/download/79841" TargetMode="Externa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ickr.com/photos/28011506@N04/8648068637/" TargetMode="External"/><Relationship Id="rId5" Type="http://schemas.openxmlformats.org/officeDocument/2006/relationships/image" Target="../media/image74.jpg"/><Relationship Id="rId4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lickr.com/photos/28011506@N04/8648068637/" TargetMode="External"/><Relationship Id="rId4" Type="http://schemas.openxmlformats.org/officeDocument/2006/relationships/image" Target="../media/image7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pxhere.com/en/photo/137057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BusLaneIsrael.svg" TargetMode="Externa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e.wikipedia.org/wiki/%D7%A0%D7%AA%D7%99%D7%91_%D7%AA%D7%97%D7%91%D7%95%D7%A8%D7%94_%D7%A6%D7%99%D7%91%D7%95%D7%A8%D7%99%D7%AA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pxhere.com/en/photo/1370571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85.png"/><Relationship Id="rId5" Type="http://schemas.openxmlformats.org/officeDocument/2006/relationships/hyperlink" Target="http://www.pngall.com/scales-png" TargetMode="External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27.png"/><Relationship Id="rId4" Type="http://schemas.openxmlformats.org/officeDocument/2006/relationships/image" Target="../media/image8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hyperlink" Target="mailto:Michal@mobilityil.co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hyperlink" Target="https://en.wiktionary.org/wiki/QR_code" TargetMode="External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s://he.wikipedia.org/wiki/%D7%A7%D7%90%D7%A8%D7%A4%D7%95%D7%9C" TargetMode="External"/><Relationship Id="rId5" Type="http://schemas.openxmlformats.org/officeDocument/2006/relationships/hyperlink" Target="https://commons.wikimedia.org/wiki/File:NativPlusIsrael.svg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he.wikipedia.org/wiki/Karsan_J10" TargetMode="External"/><Relationship Id="rId14" Type="http://schemas.openxmlformats.org/officeDocument/2006/relationships/hyperlink" Target="https://www.flickr.com/photos/askdavetaylor/1400067583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hyperlink" Target="http://myedmondsnews.com/2017/05/community-transit-board-approves-new-bus-service-plan/" TargetMode="External"/><Relationship Id="rId12" Type="http://schemas.openxmlformats.org/officeDocument/2006/relationships/hyperlink" Target="https://www.rawpixel.com/image/142486/premium-photo-image-aerial-view-african-ethnicity-asian-ethnic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hyperlink" Target="https://www.enago.com/academy/top-tips-writing-position-paper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1"/>
            <a:ext cx="12192000" cy="477202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F8EE5-FE43-4868-A64D-D8708C9BE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8" y="1380332"/>
            <a:ext cx="4525700" cy="1383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8027" y="2763405"/>
            <a:ext cx="78159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600" b="1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ועדה ציבורית</a:t>
            </a:r>
          </a:p>
          <a:p>
            <a:pPr algn="ctr" rtl="1"/>
            <a:endParaRPr lang="he-IL" sz="1000" b="1" dirty="0">
              <a:solidFill>
                <a:schemeClr val="bg1"/>
              </a:solidFill>
              <a:latin typeface="Heebo" charset="0"/>
              <a:ea typeface="Heebo" charset="0"/>
              <a:cs typeface="Alpha" pitchFamily="2" charset="-79"/>
            </a:endParaRPr>
          </a:p>
          <a:p>
            <a:pPr algn="ctr" rtl="1"/>
            <a:r>
              <a:rPr lang="he-IL" sz="4800" b="1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אפריל 2021</a:t>
            </a:r>
          </a:p>
        </p:txBody>
      </p:sp>
      <p:cxnSp>
        <p:nvCxnSpPr>
          <p:cNvPr id="10" name="Shape 450"/>
          <p:cNvCxnSpPr/>
          <p:nvPr/>
        </p:nvCxnSpPr>
        <p:spPr>
          <a:xfrm rot="10800000">
            <a:off x="9416606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450">
            <a:extLst>
              <a:ext uri="{FF2B5EF4-FFF2-40B4-BE49-F238E27FC236}">
                <a16:creationId xmlns:a16="http://schemas.microsoft.com/office/drawing/2014/main" id="{B05D49AD-7631-466E-8A9D-9A2B631E89E5}"/>
              </a:ext>
            </a:extLst>
          </p:cNvPr>
          <p:cNvCxnSpPr/>
          <p:nvPr/>
        </p:nvCxnSpPr>
        <p:spPr>
          <a:xfrm rot="10800000">
            <a:off x="1840163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114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3504"/>
            <a:ext cx="116407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גודש התנועה</a:t>
            </a:r>
          </a:p>
        </p:txBody>
      </p:sp>
      <p:graphicFrame>
        <p:nvGraphicFramePr>
          <p:cNvPr id="15" name="תרשים 14">
            <a:extLst>
              <a:ext uri="{FF2B5EF4-FFF2-40B4-BE49-F238E27FC236}">
                <a16:creationId xmlns:a16="http://schemas.microsoft.com/office/drawing/2014/main" id="{55430FA6-C5DE-486C-ABB5-3651121E5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498924"/>
              </p:ext>
            </p:extLst>
          </p:nvPr>
        </p:nvGraphicFramePr>
        <p:xfrm>
          <a:off x="1220065" y="1179703"/>
          <a:ext cx="9666713" cy="531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F776335D-7659-4FF1-9DAC-B4BDD428D597}"/>
              </a:ext>
            </a:extLst>
          </p:cNvPr>
          <p:cNvSpPr>
            <a:spLocks noChangeArrowheads="1"/>
          </p:cNvSpPr>
          <p:nvPr/>
        </p:nvSpPr>
        <p:spPr bwMode="auto">
          <a:xfrm rot="21052931">
            <a:off x="1087283" y="555927"/>
            <a:ext cx="1915322" cy="13465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4472C4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anose="00000500000000000000" pitchFamily="2" charset="-79"/>
                <a:cs typeface="Alpha" pitchFamily="2" charset="-79"/>
              </a:rPr>
              <a:t>62%</a:t>
            </a:r>
            <a:r>
              <a:rPr kumimoji="0" lang="he-IL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ebo" panose="00000500000000000000" pitchFamily="2" charset="-79"/>
                <a:cs typeface="Alpha" pitchFamily="2" charset="-79"/>
              </a:rPr>
              <a:t> מהעובדים מתניידים לעבודה ברכב פרטי</a:t>
            </a:r>
          </a:p>
        </p:txBody>
      </p:sp>
      <p:sp>
        <p:nvSpPr>
          <p:cNvPr id="11" name="מציין מיקום של מספר שקופית 8">
            <a:extLst>
              <a:ext uri="{FF2B5EF4-FFF2-40B4-BE49-F238E27FC236}">
                <a16:creationId xmlns:a16="http://schemas.microsoft.com/office/drawing/2014/main" id="{FBF38C76-8AAB-434A-848B-929F5E0A0748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10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051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C5946DE-F099-4D76-A367-9CF67C749060}"/>
              </a:ext>
            </a:extLst>
          </p:cNvPr>
          <p:cNvGrpSpPr/>
          <p:nvPr/>
        </p:nvGrpSpPr>
        <p:grpSpPr>
          <a:xfrm>
            <a:off x="9228116" y="3480772"/>
            <a:ext cx="2851413" cy="2454288"/>
            <a:chOff x="7733388" y="3760949"/>
            <a:chExt cx="1848251" cy="1848251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9D89874-373A-4284-8B95-D053ABE6E4E4}"/>
                </a:ext>
              </a:extLst>
            </p:cNvPr>
            <p:cNvSpPr/>
            <p:nvPr/>
          </p:nvSpPr>
          <p:spPr>
            <a:xfrm>
              <a:off x="7733388" y="3760949"/>
              <a:ext cx="1848251" cy="18482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DD3BAF3D-3F2A-43FB-9AAC-7EAC616A6425}"/>
                </a:ext>
              </a:extLst>
            </p:cNvPr>
            <p:cNvSpPr txBox="1"/>
            <p:nvPr/>
          </p:nvSpPr>
          <p:spPr>
            <a:xfrm>
              <a:off x="7787521" y="3815082"/>
              <a:ext cx="1739985" cy="17399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solidFill>
                    <a:schemeClr val="bg2">
                      <a:lumMod val="90000"/>
                    </a:schemeClr>
                  </a:solidFill>
                  <a:latin typeface="Heebo" panose="00000500000000000000" pitchFamily="2" charset="-79"/>
                  <a:cs typeface="Alpha" pitchFamily="2" charset="-79"/>
                </a:rPr>
                <a:t>המאה ה-18</a:t>
              </a:r>
              <a:endParaRPr lang="he-IL" sz="2400" b="1" kern="1200" dirty="0">
                <a:solidFill>
                  <a:schemeClr val="bg2">
                    <a:lumMod val="90000"/>
                  </a:schemeClr>
                </a:solidFill>
                <a:latin typeface="Heebo" panose="00000500000000000000" pitchFamily="2" charset="-79"/>
                <a:cs typeface="Alpha" pitchFamily="2" charset="-79"/>
              </a:endParaRPr>
            </a:p>
            <a:p>
              <a:pPr marL="0" lvl="1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e-IL" b="1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Heebo" panose="00000500000000000000" pitchFamily="2" charset="-79"/>
                  <a:cs typeface="Alpha" pitchFamily="2" charset="-79"/>
                </a:rPr>
                <a:t>סוסים ועגלות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he-IL" sz="1900" kern="1200" dirty="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42F4D-0994-4BE5-AE1B-42EDC2E64487}"/>
              </a:ext>
            </a:extLst>
          </p:cNvPr>
          <p:cNvGrpSpPr/>
          <p:nvPr/>
        </p:nvGrpSpPr>
        <p:grpSpPr>
          <a:xfrm>
            <a:off x="8914092" y="2038775"/>
            <a:ext cx="899066" cy="960070"/>
            <a:chOff x="1940884" y="1993212"/>
            <a:chExt cx="899066" cy="960070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228F2C1B-9F09-4DC3-B2AC-86E074AFB768}"/>
                </a:ext>
              </a:extLst>
            </p:cNvPr>
            <p:cNvSpPr/>
            <p:nvPr/>
          </p:nvSpPr>
          <p:spPr>
            <a:xfrm rot="10800000">
              <a:off x="1940884" y="1993212"/>
              <a:ext cx="899066" cy="9600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Right 4">
              <a:extLst>
                <a:ext uri="{FF2B5EF4-FFF2-40B4-BE49-F238E27FC236}">
                  <a16:creationId xmlns:a16="http://schemas.microsoft.com/office/drawing/2014/main" id="{5A80C201-419F-4725-89AB-1FA316DE2BEF}"/>
                </a:ext>
              </a:extLst>
            </p:cNvPr>
            <p:cNvSpPr txBox="1"/>
            <p:nvPr/>
          </p:nvSpPr>
          <p:spPr>
            <a:xfrm rot="21600000">
              <a:off x="2210604" y="2185226"/>
              <a:ext cx="629346" cy="576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1800" kern="120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26CE70-EFFD-4C88-9F39-6D37568AB660}"/>
              </a:ext>
            </a:extLst>
          </p:cNvPr>
          <p:cNvSpPr/>
          <p:nvPr/>
        </p:nvSpPr>
        <p:spPr>
          <a:xfrm flipH="1">
            <a:off x="9960567" y="1393572"/>
            <a:ext cx="2132352" cy="2250477"/>
          </a:xfrm>
          <a:prstGeom prst="roundRect">
            <a:avLst>
              <a:gd name="adj" fmla="val 10000"/>
            </a:avLst>
          </a:prstGeom>
          <a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E4F788-E6F9-437F-A955-EA982CF0886E}"/>
              </a:ext>
            </a:extLst>
          </p:cNvPr>
          <p:cNvSpPr/>
          <p:nvPr/>
        </p:nvSpPr>
        <p:spPr>
          <a:xfrm>
            <a:off x="6710254" y="1459693"/>
            <a:ext cx="1898778" cy="1898778"/>
          </a:xfrm>
          <a:prstGeom prst="roundRect">
            <a:avLst>
              <a:gd name="adj" fmla="val 10000"/>
            </a:avLst>
          </a:prstGeom>
          <a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738DA3F-55BE-4282-B118-7271C88B3B30}"/>
              </a:ext>
            </a:extLst>
          </p:cNvPr>
          <p:cNvSpPr/>
          <p:nvPr/>
        </p:nvSpPr>
        <p:spPr>
          <a:xfrm>
            <a:off x="659255" y="1605997"/>
            <a:ext cx="1898778" cy="1898778"/>
          </a:xfrm>
          <a:prstGeom prst="roundRect">
            <a:avLst>
              <a:gd name="adj" fmla="val 10000"/>
            </a:avLst>
          </a:prstGeom>
          <a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ADC1DA-2116-4B51-BA9F-5A02C50409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5"/>
          <a:stretch/>
        </p:blipFill>
        <p:spPr>
          <a:xfrm>
            <a:off x="3456471" y="1828402"/>
            <a:ext cx="2204466" cy="1453968"/>
          </a:xfrm>
          <a:prstGeom prst="rect">
            <a:avLst/>
          </a:prstGeom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F6E9219-03FC-480C-987D-CC4F1076D895}"/>
              </a:ext>
            </a:extLst>
          </p:cNvPr>
          <p:cNvGrpSpPr/>
          <p:nvPr/>
        </p:nvGrpSpPr>
        <p:grpSpPr>
          <a:xfrm>
            <a:off x="5737484" y="2038775"/>
            <a:ext cx="899066" cy="960070"/>
            <a:chOff x="1940884" y="1993212"/>
            <a:chExt cx="899066" cy="960070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137D7A3A-C4D7-4661-A430-4AFBEF06E032}"/>
                </a:ext>
              </a:extLst>
            </p:cNvPr>
            <p:cNvSpPr/>
            <p:nvPr/>
          </p:nvSpPr>
          <p:spPr>
            <a:xfrm rot="10800000">
              <a:off x="1940884" y="1993212"/>
              <a:ext cx="899066" cy="9600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Right 4">
              <a:extLst>
                <a:ext uri="{FF2B5EF4-FFF2-40B4-BE49-F238E27FC236}">
                  <a16:creationId xmlns:a16="http://schemas.microsoft.com/office/drawing/2014/main" id="{729948DE-8EFE-4D53-A5AB-E9C9A05FA473}"/>
                </a:ext>
              </a:extLst>
            </p:cNvPr>
            <p:cNvSpPr txBox="1"/>
            <p:nvPr/>
          </p:nvSpPr>
          <p:spPr>
            <a:xfrm rot="21600000">
              <a:off x="2210604" y="2185226"/>
              <a:ext cx="629346" cy="576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1800" kern="120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2F3F38-6B58-4043-8D67-2ED10C9BA6C3}"/>
              </a:ext>
            </a:extLst>
          </p:cNvPr>
          <p:cNvGrpSpPr/>
          <p:nvPr/>
        </p:nvGrpSpPr>
        <p:grpSpPr>
          <a:xfrm>
            <a:off x="2439034" y="2075242"/>
            <a:ext cx="899066" cy="960070"/>
            <a:chOff x="1940884" y="1993212"/>
            <a:chExt cx="899066" cy="960070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5B3406EB-AD2F-42F4-81F3-55D47C27F2FA}"/>
                </a:ext>
              </a:extLst>
            </p:cNvPr>
            <p:cNvSpPr/>
            <p:nvPr/>
          </p:nvSpPr>
          <p:spPr>
            <a:xfrm rot="10800000">
              <a:off x="1940884" y="1993212"/>
              <a:ext cx="899066" cy="96007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Arrow: Right 4">
              <a:extLst>
                <a:ext uri="{FF2B5EF4-FFF2-40B4-BE49-F238E27FC236}">
                  <a16:creationId xmlns:a16="http://schemas.microsoft.com/office/drawing/2014/main" id="{D5FC96E8-D378-4CFB-BB5F-8BF7CE44B0FE}"/>
                </a:ext>
              </a:extLst>
            </p:cNvPr>
            <p:cNvSpPr txBox="1"/>
            <p:nvPr/>
          </p:nvSpPr>
          <p:spPr>
            <a:xfrm rot="21600000">
              <a:off x="2210604" y="2185226"/>
              <a:ext cx="629346" cy="576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1800" kern="120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297687-5D9E-4C8B-ABBA-A3AA786D1B5B}"/>
              </a:ext>
            </a:extLst>
          </p:cNvPr>
          <p:cNvGrpSpPr/>
          <p:nvPr/>
        </p:nvGrpSpPr>
        <p:grpSpPr>
          <a:xfrm>
            <a:off x="6204500" y="3480772"/>
            <a:ext cx="2851413" cy="2454288"/>
            <a:chOff x="7733388" y="3760949"/>
            <a:chExt cx="1848251" cy="1848251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EF20C2D-D35A-449A-9A0C-F714BACE1B8C}"/>
                </a:ext>
              </a:extLst>
            </p:cNvPr>
            <p:cNvSpPr/>
            <p:nvPr/>
          </p:nvSpPr>
          <p:spPr>
            <a:xfrm>
              <a:off x="7733388" y="3760949"/>
              <a:ext cx="1848251" cy="18482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F6797A37-D35F-4B4A-BF33-460AF0E6549D}"/>
                </a:ext>
              </a:extLst>
            </p:cNvPr>
            <p:cNvSpPr txBox="1"/>
            <p:nvPr/>
          </p:nvSpPr>
          <p:spPr>
            <a:xfrm>
              <a:off x="7787521" y="3815082"/>
              <a:ext cx="1739985" cy="17399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solidFill>
                    <a:schemeClr val="bg2">
                      <a:lumMod val="90000"/>
                    </a:schemeClr>
                  </a:solidFill>
                  <a:latin typeface="Heebo" panose="00000500000000000000" pitchFamily="2" charset="-79"/>
                  <a:cs typeface="Alpha" pitchFamily="2" charset="-79"/>
                </a:rPr>
                <a:t>המאה ה-19</a:t>
              </a:r>
              <a:endParaRPr lang="he-IL" sz="2400" b="1" kern="1200" dirty="0">
                <a:solidFill>
                  <a:schemeClr val="bg2">
                    <a:lumMod val="90000"/>
                  </a:schemeClr>
                </a:solidFill>
                <a:latin typeface="Heebo" panose="00000500000000000000" pitchFamily="2" charset="-79"/>
                <a:cs typeface="Alpha" pitchFamily="2" charset="-79"/>
              </a:endParaRPr>
            </a:p>
            <a:p>
              <a:pPr marL="0" lvl="1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e-IL" b="1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Heebo" panose="00000500000000000000" pitchFamily="2" charset="-79"/>
                  <a:cs typeface="Alpha" pitchFamily="2" charset="-79"/>
                </a:rPr>
                <a:t>התפתחות מערכת הרכבות והתחבורה הציבורית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dirty="0">
                  <a:solidFill>
                    <a:schemeClr val="bg1"/>
                  </a:solidFill>
                  <a:latin typeface="Heebo" panose="00000500000000000000" pitchFamily="2" charset="-79"/>
                  <a:cs typeface="Alpha" pitchFamily="2" charset="-79"/>
                </a:rPr>
                <a:t>אופניים כתחליף לסוסים</a:t>
              </a:r>
              <a:endParaRPr lang="he-IL" kern="1200" dirty="0">
                <a:solidFill>
                  <a:schemeClr val="bg1"/>
                </a:solidFill>
                <a:latin typeface="Heebo" panose="00000500000000000000" pitchFamily="2" charset="-79"/>
                <a:cs typeface="Alpha" pitchFamily="2" charset="-79"/>
              </a:endParaRP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he-IL" sz="1900" kern="1200" dirty="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7FD029-ED5A-4486-9EDB-7CD3D01A3275}"/>
              </a:ext>
            </a:extLst>
          </p:cNvPr>
          <p:cNvGrpSpPr/>
          <p:nvPr/>
        </p:nvGrpSpPr>
        <p:grpSpPr>
          <a:xfrm>
            <a:off x="3165066" y="3499530"/>
            <a:ext cx="2851413" cy="2454288"/>
            <a:chOff x="7733388" y="3760949"/>
            <a:chExt cx="1848251" cy="1848251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939B766-636C-493A-9F74-8A02430F78A4}"/>
                </a:ext>
              </a:extLst>
            </p:cNvPr>
            <p:cNvSpPr/>
            <p:nvPr/>
          </p:nvSpPr>
          <p:spPr>
            <a:xfrm>
              <a:off x="7733388" y="3760949"/>
              <a:ext cx="1848251" cy="18482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C13BFF53-050E-4155-BBAF-F1033B72E600}"/>
                </a:ext>
              </a:extLst>
            </p:cNvPr>
            <p:cNvSpPr txBox="1"/>
            <p:nvPr/>
          </p:nvSpPr>
          <p:spPr>
            <a:xfrm>
              <a:off x="7787521" y="3815082"/>
              <a:ext cx="1739985" cy="17399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solidFill>
                    <a:schemeClr val="bg2">
                      <a:lumMod val="90000"/>
                    </a:schemeClr>
                  </a:solidFill>
                  <a:latin typeface="Heebo" panose="00000500000000000000" pitchFamily="2" charset="-79"/>
                  <a:cs typeface="Alpha" pitchFamily="2" charset="-79"/>
                </a:rPr>
                <a:t>המאה ה-20</a:t>
              </a:r>
              <a:endParaRPr lang="he-IL" sz="2400" b="1" kern="1200" dirty="0">
                <a:solidFill>
                  <a:schemeClr val="bg2">
                    <a:lumMod val="90000"/>
                  </a:schemeClr>
                </a:solidFill>
                <a:latin typeface="Heebo" panose="00000500000000000000" pitchFamily="2" charset="-79"/>
                <a:cs typeface="Alpha" pitchFamily="2" charset="-79"/>
              </a:endParaRPr>
            </a:p>
            <a:p>
              <a:pPr marL="0" lvl="1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e-IL" b="1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Heebo" panose="00000500000000000000" pitchFamily="2" charset="-79"/>
                  <a:cs typeface="Alpha" pitchFamily="2" charset="-79"/>
                </a:rPr>
                <a:t>מכוניות כמכשיר התנועה המרכזי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dirty="0">
                  <a:latin typeface="Heebo" panose="00000500000000000000" pitchFamily="2" charset="-79"/>
                  <a:cs typeface="Alpha" pitchFamily="2" charset="-79"/>
                </a:rPr>
                <a:t>מינוע ומעבר לרכב פרטי מבוסס בנזין ונפט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kern="1200" dirty="0">
                  <a:latin typeface="Heebo" panose="00000500000000000000" pitchFamily="2" charset="-79"/>
                  <a:cs typeface="Alpha" pitchFamily="2" charset="-79"/>
                </a:rPr>
                <a:t>פריחת הרכבות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he-IL" sz="1900" kern="1200" dirty="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746844-EDD7-465E-B310-18AB043E207B}"/>
              </a:ext>
            </a:extLst>
          </p:cNvPr>
          <p:cNvGrpSpPr/>
          <p:nvPr/>
        </p:nvGrpSpPr>
        <p:grpSpPr>
          <a:xfrm>
            <a:off x="111243" y="3499530"/>
            <a:ext cx="2851413" cy="2454288"/>
            <a:chOff x="7733388" y="3760949"/>
            <a:chExt cx="1848251" cy="1848251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52385F1-E8B2-48DE-A28A-4EA144EFA052}"/>
                </a:ext>
              </a:extLst>
            </p:cNvPr>
            <p:cNvSpPr/>
            <p:nvPr/>
          </p:nvSpPr>
          <p:spPr>
            <a:xfrm>
              <a:off x="7733388" y="3760949"/>
              <a:ext cx="1848251" cy="18482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id="{954080E5-A6FB-4F48-9E11-8753244CD1C7}"/>
                </a:ext>
              </a:extLst>
            </p:cNvPr>
            <p:cNvSpPr txBox="1"/>
            <p:nvPr/>
          </p:nvSpPr>
          <p:spPr>
            <a:xfrm>
              <a:off x="7787521" y="3815082"/>
              <a:ext cx="1739985" cy="17399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800" b="1" kern="1200" dirty="0">
                  <a:solidFill>
                    <a:schemeClr val="bg2">
                      <a:lumMod val="90000"/>
                    </a:schemeClr>
                  </a:solidFill>
                  <a:latin typeface="Heebo" panose="00000500000000000000" pitchFamily="2" charset="-79"/>
                  <a:cs typeface="Alpha" pitchFamily="2" charset="-79"/>
                </a:rPr>
                <a:t>המאה ה-21</a:t>
              </a:r>
              <a:endParaRPr lang="he-IL" sz="2400" b="1" kern="1200" dirty="0">
                <a:solidFill>
                  <a:schemeClr val="bg2">
                    <a:lumMod val="90000"/>
                  </a:schemeClr>
                </a:solidFill>
                <a:latin typeface="Heebo" panose="00000500000000000000" pitchFamily="2" charset="-79"/>
                <a:cs typeface="Alpha" pitchFamily="2" charset="-79"/>
              </a:endParaRPr>
            </a:p>
            <a:p>
              <a:pPr marL="0" lvl="1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kern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Heebo" panose="00000500000000000000" pitchFamily="2" charset="-79"/>
                  <a:cs typeface="Alpha" pitchFamily="2" charset="-79"/>
                </a:rPr>
                <a:t>Mobility-as-a-Service</a:t>
              </a:r>
              <a:endParaRPr lang="he-IL" sz="20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Heebo" panose="00000500000000000000" pitchFamily="2" charset="-79"/>
                <a:cs typeface="Alpha" pitchFamily="2" charset="-79"/>
              </a:endParaRP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kern="1200" dirty="0">
                  <a:latin typeface="Heebo" panose="00000500000000000000" pitchFamily="2" charset="-79"/>
                  <a:cs typeface="Alpha" pitchFamily="2" charset="-79"/>
                </a:rPr>
                <a:t>רכב מבוסס חשמל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dirty="0">
                  <a:latin typeface="Heebo" panose="00000500000000000000" pitchFamily="2" charset="-79"/>
                  <a:cs typeface="Alpha" pitchFamily="2" charset="-79"/>
                </a:rPr>
                <a:t>מעבר מבעלות לשימוש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kern="1200" dirty="0">
                  <a:latin typeface="Heebo" panose="00000500000000000000" pitchFamily="2" charset="-79"/>
                  <a:cs typeface="Alpha" pitchFamily="2" charset="-79"/>
                </a:rPr>
                <a:t>שירותי תחבורה שיתופית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dirty="0">
                  <a:latin typeface="Heebo" panose="00000500000000000000" pitchFamily="2" charset="-79"/>
                  <a:cs typeface="Alpha" pitchFamily="2" charset="-79"/>
                </a:rPr>
                <a:t>ניהול רשת מקושרת</a:t>
              </a:r>
            </a:p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e-IL" kern="1200" dirty="0">
                  <a:latin typeface="Heebo" panose="00000500000000000000" pitchFamily="2" charset="-79"/>
                  <a:cs typeface="Alpha" pitchFamily="2" charset="-79"/>
                </a:rPr>
                <a:t>רכב אוטונומי</a:t>
              </a:r>
            </a:p>
          </p:txBody>
        </p:sp>
      </p:grpSp>
      <p:sp>
        <p:nvSpPr>
          <p:cNvPr id="38" name="Rectangle 1">
            <a:extLst>
              <a:ext uri="{FF2B5EF4-FFF2-40B4-BE49-F238E27FC236}">
                <a16:creationId xmlns:a16="http://schemas.microsoft.com/office/drawing/2014/main" id="{EB1A5961-B6F5-4F70-A05A-D36F6876B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55" y="352154"/>
            <a:ext cx="11364752" cy="98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החדשות הטובות: מהפכת התחבורה</a:t>
            </a:r>
          </a:p>
          <a:p>
            <a:pPr marL="0" marR="0" lvl="0" indent="0" algn="r" defTabSz="914400" rtl="1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2800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pic>
        <p:nvPicPr>
          <p:cNvPr id="39" name="תמונה 38">
            <a:extLst>
              <a:ext uri="{FF2B5EF4-FFF2-40B4-BE49-F238E27FC236}">
                <a16:creationId xmlns:a16="http://schemas.microsoft.com/office/drawing/2014/main" id="{85361CDE-5801-4200-B702-8C0C6CA14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" y="6268477"/>
            <a:ext cx="1833621" cy="474738"/>
          </a:xfrm>
          <a:prstGeom prst="rect">
            <a:avLst/>
          </a:prstGeom>
        </p:spPr>
      </p:pic>
      <p:sp>
        <p:nvSpPr>
          <p:cNvPr id="40" name="מציין מיקום של מספר שקופית 8">
            <a:extLst>
              <a:ext uri="{FF2B5EF4-FFF2-40B4-BE49-F238E27FC236}">
                <a16:creationId xmlns:a16="http://schemas.microsoft.com/office/drawing/2014/main" id="{E4A4052E-C4C6-44B0-B056-D5C1C2E1B0E8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11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562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3505"/>
            <a:ext cx="116407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מי אנחנו?</a:t>
            </a:r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15717736-FC8E-4B72-8C32-98C72DEA6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5" y="124912"/>
            <a:ext cx="1833621" cy="474738"/>
          </a:xfrm>
          <a:prstGeom prst="rect">
            <a:avLst/>
          </a:prstGeom>
        </p:spPr>
      </p:pic>
      <p:pic>
        <p:nvPicPr>
          <p:cNvPr id="12" name="תמונה 7" descr="תמונה שמכילה אובייקט&#10;&#10;תיאור שנוצר ברמת מהימנות גבוהה מאוד">
            <a:extLst>
              <a:ext uri="{FF2B5EF4-FFF2-40B4-BE49-F238E27FC236}">
                <a16:creationId xmlns:a16="http://schemas.microsoft.com/office/drawing/2014/main" id="{6ED052F6-EEDC-4B65-B88D-F017C28C1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675" y="4522194"/>
            <a:ext cx="417541" cy="434619"/>
          </a:xfrm>
          <a:prstGeom prst="rect">
            <a:avLst/>
          </a:prstGeom>
        </p:spPr>
      </p:pic>
      <p:pic>
        <p:nvPicPr>
          <p:cNvPr id="13" name="תמונה 11">
            <a:extLst>
              <a:ext uri="{FF2B5EF4-FFF2-40B4-BE49-F238E27FC236}">
                <a16:creationId xmlns:a16="http://schemas.microsoft.com/office/drawing/2014/main" id="{FFDE18B8-DF24-44D3-9EF2-2EAF272961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87" y="4525528"/>
            <a:ext cx="676532" cy="41540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EB4870B7-F8F8-4E6E-B245-7E941FEC0A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>
          <a:xfrm>
            <a:off x="10630352" y="2849597"/>
            <a:ext cx="1120858" cy="738912"/>
          </a:xfrm>
          <a:prstGeom prst="rect">
            <a:avLst/>
          </a:prstGeom>
        </p:spPr>
      </p:pic>
      <p:pic>
        <p:nvPicPr>
          <p:cNvPr id="17" name="תמונה 21">
            <a:extLst>
              <a:ext uri="{FF2B5EF4-FFF2-40B4-BE49-F238E27FC236}">
                <a16:creationId xmlns:a16="http://schemas.microsoft.com/office/drawing/2014/main" id="{DCA83420-7C12-417D-88FC-2DD883D89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76" y="5918951"/>
            <a:ext cx="731152" cy="761058"/>
          </a:xfrm>
          <a:prstGeom prst="rect">
            <a:avLst/>
          </a:prstGeom>
        </p:spPr>
      </p:pic>
      <p:pic>
        <p:nvPicPr>
          <p:cNvPr id="18" name="תמונה 23">
            <a:extLst>
              <a:ext uri="{FF2B5EF4-FFF2-40B4-BE49-F238E27FC236}">
                <a16:creationId xmlns:a16="http://schemas.microsoft.com/office/drawing/2014/main" id="{7B9183DD-0CE0-4224-9900-DA8E8281EC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098" y="1396974"/>
            <a:ext cx="995437" cy="392011"/>
          </a:xfrm>
          <a:prstGeom prst="rect">
            <a:avLst/>
          </a:prstGeom>
        </p:spPr>
      </p:pic>
      <p:pic>
        <p:nvPicPr>
          <p:cNvPr id="19" name="תמונה 25">
            <a:extLst>
              <a:ext uri="{FF2B5EF4-FFF2-40B4-BE49-F238E27FC236}">
                <a16:creationId xmlns:a16="http://schemas.microsoft.com/office/drawing/2014/main" id="{B7B59A46-FBA4-4730-A4BD-C4654B4366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61" y="2020671"/>
            <a:ext cx="661117" cy="688158"/>
          </a:xfrm>
          <a:prstGeom prst="rect">
            <a:avLst/>
          </a:prstGeom>
        </p:spPr>
      </p:pic>
      <p:pic>
        <p:nvPicPr>
          <p:cNvPr id="20" name="Picture 2" descr="×ª××¦××ª ×ª××× × ×¢×××¨ ×©××× ×¡××§×¡×">
            <a:extLst>
              <a:ext uri="{FF2B5EF4-FFF2-40B4-BE49-F238E27FC236}">
                <a16:creationId xmlns:a16="http://schemas.microsoft.com/office/drawing/2014/main" id="{3E3E7215-6D2D-4B0D-9CE7-03CE05B9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58" y="1459278"/>
            <a:ext cx="997644" cy="29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â«×¤××× ××¨ ××©×¨×× ××××â¬â">
            <a:extLst>
              <a:ext uri="{FF2B5EF4-FFF2-40B4-BE49-F238E27FC236}">
                <a16:creationId xmlns:a16="http://schemas.microsoft.com/office/drawing/2014/main" id="{EFEDCE02-A241-4BD1-86BA-18948A80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306" y="2900468"/>
            <a:ext cx="441770" cy="5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STARTUP NATION CENTRAL LOGO">
            <a:extLst>
              <a:ext uri="{FF2B5EF4-FFF2-40B4-BE49-F238E27FC236}">
                <a16:creationId xmlns:a16="http://schemas.microsoft.com/office/drawing/2014/main" id="{EF10319D-695B-49AB-B578-96B7F53D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546" y="5900466"/>
            <a:ext cx="737715" cy="7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×ª××¦××ª ×ª××× × ×¢×××¨ âªGNRGY LOGOâ¬â">
            <a:extLst>
              <a:ext uri="{FF2B5EF4-FFF2-40B4-BE49-F238E27FC236}">
                <a16:creationId xmlns:a16="http://schemas.microsoft.com/office/drawing/2014/main" id="{85330E8D-9FBB-4EA9-9DBB-B8E5BAFB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676" y="5263782"/>
            <a:ext cx="661117" cy="6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0" descr="×ª××¦××ª ×ª××× × ×¢×××¨ ××¨ ×××× ××××">
            <a:extLst>
              <a:ext uri="{FF2B5EF4-FFF2-40B4-BE49-F238E27FC236}">
                <a16:creationId xmlns:a16="http://schemas.microsoft.com/office/drawing/2014/main" id="{E3095A93-7F0D-4C3E-949A-9B417BFA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58" y="3429000"/>
            <a:ext cx="992045" cy="10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×ª××¦××ª ×ª××× × ×¢×××¨ ×¤× ×× ××××">
            <a:extLst>
              <a:ext uri="{FF2B5EF4-FFF2-40B4-BE49-F238E27FC236}">
                <a16:creationId xmlns:a16="http://schemas.microsoft.com/office/drawing/2014/main" id="{3F8A6134-5604-440A-AF5B-BB927A71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247" y="2795077"/>
            <a:ext cx="1029485" cy="6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×ª××¦××ª ×ª××× × ×¢×××¨ ×××× ××××× ××××">
            <a:extLst>
              <a:ext uri="{FF2B5EF4-FFF2-40B4-BE49-F238E27FC236}">
                <a16:creationId xmlns:a16="http://schemas.microsoft.com/office/drawing/2014/main" id="{D9A7E137-D994-4133-A2AB-1A1CF9E0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28" y="3693125"/>
            <a:ext cx="803788" cy="62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×ª××¦××ª ×ª××× × ×¢×××¨ ×××× ×¡×× ××">
            <a:extLst>
              <a:ext uri="{FF2B5EF4-FFF2-40B4-BE49-F238E27FC236}">
                <a16:creationId xmlns:a16="http://schemas.microsoft.com/office/drawing/2014/main" id="{61C55B58-D417-40C7-B910-9CCF5106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156" y="5101558"/>
            <a:ext cx="867660" cy="9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×ª××¦××ª ×ª××× × ×¢×××¨ âªUBER LOGOâ¬â">
            <a:extLst>
              <a:ext uri="{FF2B5EF4-FFF2-40B4-BE49-F238E27FC236}">
                <a16:creationId xmlns:a16="http://schemas.microsoft.com/office/drawing/2014/main" id="{BCE5C363-C4B0-43F1-A587-0EFB48BD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581" y="2136386"/>
            <a:ext cx="706810" cy="4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×ª××¦××ª ×ª××× × ×¢×××¨ ×××× ××××× ××©××¨">
            <a:extLst>
              <a:ext uri="{FF2B5EF4-FFF2-40B4-BE49-F238E27FC236}">
                <a16:creationId xmlns:a16="http://schemas.microsoft.com/office/drawing/2014/main" id="{D28E8A9C-0CE1-4CE7-A794-C5A3CD3E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26" y="3727998"/>
            <a:ext cx="845672" cy="6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תמונה 18" descr="תמונה שמכילה חדר&#10;&#10;התיאור נוצר באופן אוטומטי">
            <a:extLst>
              <a:ext uri="{FF2B5EF4-FFF2-40B4-BE49-F238E27FC236}">
                <a16:creationId xmlns:a16="http://schemas.microsoft.com/office/drawing/2014/main" id="{F845A6C3-9B82-4B49-95E2-F77C1FDEBFC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914" y="6093684"/>
            <a:ext cx="610666" cy="610666"/>
          </a:xfrm>
          <a:prstGeom prst="rect">
            <a:avLst/>
          </a:prstGeom>
        </p:spPr>
      </p:pic>
      <p:pic>
        <p:nvPicPr>
          <p:cNvPr id="32" name="Picture 6" descr="×ª××¦××ª ×ª××× × ×¢×××¨ ×©×××× ×××× ×× ××××">
            <a:extLst>
              <a:ext uri="{FF2B5EF4-FFF2-40B4-BE49-F238E27FC236}">
                <a16:creationId xmlns:a16="http://schemas.microsoft.com/office/drawing/2014/main" id="{463D98E5-2AB6-4912-BB76-48A869C57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2" b="21290"/>
          <a:stretch/>
        </p:blipFill>
        <p:spPr bwMode="auto">
          <a:xfrm>
            <a:off x="8745294" y="5361632"/>
            <a:ext cx="1031808" cy="4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9">
            <a:extLst>
              <a:ext uri="{FF2B5EF4-FFF2-40B4-BE49-F238E27FC236}">
                <a16:creationId xmlns:a16="http://schemas.microsoft.com/office/drawing/2014/main" id="{C4F5DDE0-A0BE-443C-B555-60092112856A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2967" y="4525528"/>
            <a:ext cx="596595" cy="370208"/>
          </a:xfrm>
          <a:prstGeom prst="rect">
            <a:avLst/>
          </a:prstGeom>
        </p:spPr>
      </p:pic>
      <p:pic>
        <p:nvPicPr>
          <p:cNvPr id="34" name="Picture 4" descr="Image result for ‫תחבורה היום ומחר‬‎">
            <a:extLst>
              <a:ext uri="{FF2B5EF4-FFF2-40B4-BE49-F238E27FC236}">
                <a16:creationId xmlns:a16="http://schemas.microsoft.com/office/drawing/2014/main" id="{DEFCC19B-9274-4282-A967-77D8118F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57" y="6063731"/>
            <a:ext cx="1780803" cy="6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4BB763AB-B645-4BFC-B037-0011FC2DB9B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91138" y="5810859"/>
            <a:ext cx="847519" cy="977241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26CB08CE-99D7-4586-A06C-593D448D8DC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2426" y="3030481"/>
            <a:ext cx="1972050" cy="456897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DE9F8AB2-5E55-43C6-9EDA-CF0E54A739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2287" y="3602205"/>
            <a:ext cx="1003624" cy="919989"/>
          </a:xfrm>
          <a:prstGeom prst="rect">
            <a:avLst/>
          </a:prstGeom>
        </p:spPr>
      </p:pic>
      <p:pic>
        <p:nvPicPr>
          <p:cNvPr id="49" name="תמונה 15">
            <a:extLst>
              <a:ext uri="{FF2B5EF4-FFF2-40B4-BE49-F238E27FC236}">
                <a16:creationId xmlns:a16="http://schemas.microsoft.com/office/drawing/2014/main" id="{D0CFBBFB-8FDC-4393-98BF-08E4E3D07D1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22" y="1197325"/>
            <a:ext cx="651350" cy="677991"/>
          </a:xfrm>
          <a:prstGeom prst="rect">
            <a:avLst/>
          </a:prstGeom>
        </p:spPr>
      </p:pic>
      <p:pic>
        <p:nvPicPr>
          <p:cNvPr id="50" name="תמונה 27">
            <a:extLst>
              <a:ext uri="{FF2B5EF4-FFF2-40B4-BE49-F238E27FC236}">
                <a16:creationId xmlns:a16="http://schemas.microsoft.com/office/drawing/2014/main" id="{4369905E-B23E-451F-9EA3-345CBB8C9DF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90" y="2078910"/>
            <a:ext cx="1388256" cy="770687"/>
          </a:xfrm>
          <a:prstGeom prst="rect">
            <a:avLst/>
          </a:prstGeom>
        </p:spPr>
      </p:pic>
      <p:pic>
        <p:nvPicPr>
          <p:cNvPr id="51" name="תמונה 29">
            <a:extLst>
              <a:ext uri="{FF2B5EF4-FFF2-40B4-BE49-F238E27FC236}">
                <a16:creationId xmlns:a16="http://schemas.microsoft.com/office/drawing/2014/main" id="{989E21D5-D8D2-4EF7-88A2-8027F0DB86A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2" y="2223323"/>
            <a:ext cx="766422" cy="225471"/>
          </a:xfrm>
          <a:prstGeom prst="rect">
            <a:avLst/>
          </a:prstGeom>
        </p:spPr>
      </p:pic>
      <p:pic>
        <p:nvPicPr>
          <p:cNvPr id="52" name="Picture 6" descr="×ª××¦××ª ×ª××× × ×¢×××¨ ×××× ××× ××× ×××××¨×¡">
            <a:extLst>
              <a:ext uri="{FF2B5EF4-FFF2-40B4-BE49-F238E27FC236}">
                <a16:creationId xmlns:a16="http://schemas.microsoft.com/office/drawing/2014/main" id="{615AFCB9-675B-4005-B7E1-383C9516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49" y="1245816"/>
            <a:ext cx="636944" cy="6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11">
            <a:extLst>
              <a:ext uri="{FF2B5EF4-FFF2-40B4-BE49-F238E27FC236}">
                <a16:creationId xmlns:a16="http://schemas.microsoft.com/office/drawing/2014/main" id="{6ED07018-8E00-4B09-A74E-218D27E0009F}"/>
              </a:ext>
            </a:extLst>
          </p:cNvPr>
          <p:cNvGrpSpPr/>
          <p:nvPr/>
        </p:nvGrpSpPr>
        <p:grpSpPr>
          <a:xfrm>
            <a:off x="119211" y="651107"/>
            <a:ext cx="4629705" cy="1915302"/>
            <a:chOff x="1876276" y="1625492"/>
            <a:chExt cx="3101960" cy="1558375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55" name="Rectangle: Rounded Corners 4">
              <a:extLst>
                <a:ext uri="{FF2B5EF4-FFF2-40B4-BE49-F238E27FC236}">
                  <a16:creationId xmlns:a16="http://schemas.microsoft.com/office/drawing/2014/main" id="{80CF9221-AC7F-4DB1-A7DC-B308C8EBB29C}"/>
                </a:ext>
              </a:extLst>
            </p:cNvPr>
            <p:cNvSpPr txBox="1"/>
            <p:nvPr/>
          </p:nvSpPr>
          <p:spPr>
            <a:xfrm>
              <a:off x="1926101" y="1660770"/>
              <a:ext cx="3026225" cy="1366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171450" lvl="1" indent="-171450" algn="r" defTabSz="8445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he-IL" sz="1900" kern="1200" dirty="0">
                <a:latin typeface="Heebo" panose="00000500000000000000" pitchFamily="2" charset="-79"/>
                <a:cs typeface="Heebo" panose="00000500000000000000" pitchFamily="2" charset="-79"/>
              </a:endParaRPr>
            </a:p>
          </p:txBody>
        </p:sp>
        <p:sp>
          <p:nvSpPr>
            <p:cNvPr id="56" name="Rectangle: Rounded Corners 12">
              <a:extLst>
                <a:ext uri="{FF2B5EF4-FFF2-40B4-BE49-F238E27FC236}">
                  <a16:creationId xmlns:a16="http://schemas.microsoft.com/office/drawing/2014/main" id="{57CB7A24-A3AB-4E56-AD1A-A97039F7D69D}"/>
                </a:ext>
              </a:extLst>
            </p:cNvPr>
            <p:cNvSpPr/>
            <p:nvPr/>
          </p:nvSpPr>
          <p:spPr>
            <a:xfrm>
              <a:off x="1876276" y="1625492"/>
              <a:ext cx="3101960" cy="155837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4D0716D5-1FB1-48F2-ABB2-BF99440AA21C}"/>
              </a:ext>
            </a:extLst>
          </p:cNvPr>
          <p:cNvSpPr txBox="1"/>
          <p:nvPr/>
        </p:nvSpPr>
        <p:spPr>
          <a:xfrm>
            <a:off x="219395" y="854084"/>
            <a:ext cx="45020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dirty="0">
                <a:solidFill>
                  <a:schemeClr val="bg1"/>
                </a:solidFill>
                <a:cs typeface="Alpha" pitchFamily="2" charset="-79"/>
              </a:rPr>
              <a:t>חברה לתועלת הציבור (</a:t>
            </a:r>
            <a:r>
              <a:rPr lang="he-IL" altLang="en-US" dirty="0" err="1">
                <a:solidFill>
                  <a:schemeClr val="bg1"/>
                </a:solidFill>
                <a:cs typeface="Alpha" pitchFamily="2" charset="-79"/>
              </a:rPr>
              <a:t>חל"צ</a:t>
            </a:r>
            <a:r>
              <a:rPr lang="he-IL" altLang="en-US" dirty="0">
                <a:solidFill>
                  <a:schemeClr val="bg1"/>
                </a:solidFill>
                <a:cs typeface="Alpha" pitchFamily="2" charset="-79"/>
              </a:rPr>
              <a:t>)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dirty="0">
                <a:solidFill>
                  <a:schemeClr val="bg1"/>
                </a:solidFill>
                <a:cs typeface="Alpha" pitchFamily="2" charset="-79"/>
              </a:rPr>
              <a:t>השמה לה למטרה להפוך את ישראל למובילה עולמית בהטמעת ויישום </a:t>
            </a:r>
            <a:r>
              <a:rPr lang="en-US" altLang="en-US" dirty="0" err="1">
                <a:solidFill>
                  <a:schemeClr val="bg1"/>
                </a:solidFill>
                <a:cs typeface="Alpha" pitchFamily="2" charset="-79"/>
              </a:rPr>
              <a:t>MaaS</a:t>
            </a:r>
            <a:r>
              <a:rPr lang="en-US" altLang="en-US" dirty="0">
                <a:solidFill>
                  <a:schemeClr val="bg1"/>
                </a:solidFill>
                <a:cs typeface="Alpha" pitchFamily="2" charset="-79"/>
              </a:rPr>
              <a:t> (Mobility-as-a-Service)</a:t>
            </a:r>
            <a:r>
              <a:rPr lang="he-IL" altLang="en-US" dirty="0">
                <a:solidFill>
                  <a:schemeClr val="bg1"/>
                </a:solidFill>
                <a:cs typeface="Alpha" pitchFamily="2" charset="-79"/>
              </a:rPr>
              <a:t> וביצירת מגוון אפשרויות ניידות יעילות ומקיימות בסביבה פתוחה לשינויים טכנולוגיים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4411E85-1411-424B-B3DE-C094C9F1E55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06" y="2415990"/>
            <a:ext cx="4151736" cy="3883489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C6F3293-7FDF-4573-B704-DB2D16137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49" y="5759162"/>
            <a:ext cx="867910" cy="7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41B922CC-1625-40DB-BEDD-F86F32640AF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44290" y="5497955"/>
            <a:ext cx="1242846" cy="472555"/>
          </a:xfrm>
          <a:prstGeom prst="rect">
            <a:avLst/>
          </a:prstGeom>
        </p:spPr>
      </p:pic>
      <p:sp>
        <p:nvSpPr>
          <p:cNvPr id="44" name="מציין מיקום של מספר שקופית 8">
            <a:extLst>
              <a:ext uri="{FF2B5EF4-FFF2-40B4-BE49-F238E27FC236}">
                <a16:creationId xmlns:a16="http://schemas.microsoft.com/office/drawing/2014/main" id="{7B9F3307-CF33-4A62-8251-535FD640C851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12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6392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58243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464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32" name="מציין מיקום של מספר שקופית 8">
            <a:extLst>
              <a:ext uri="{FF2B5EF4-FFF2-40B4-BE49-F238E27FC236}">
                <a16:creationId xmlns:a16="http://schemas.microsoft.com/office/drawing/2014/main" id="{14A0A573-342E-4FAF-B66D-25DECF3ABBA8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13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FAA4994D-2BBF-4DCD-95E9-55A3902B4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8" y="6154878"/>
            <a:ext cx="1833621" cy="474738"/>
          </a:xfrm>
          <a:prstGeom prst="rect">
            <a:avLst/>
          </a:prstGeom>
        </p:spPr>
      </p:pic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2BE730AE-2F1D-402F-B70B-395F494252F6}"/>
              </a:ext>
            </a:extLst>
          </p:cNvPr>
          <p:cNvSpPr/>
          <p:nvPr/>
        </p:nvSpPr>
        <p:spPr>
          <a:xfrm>
            <a:off x="9150259" y="3107723"/>
            <a:ext cx="2942409" cy="1889377"/>
          </a:xfrm>
          <a:prstGeom prst="roundRect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692A965-0F4C-4199-AAC7-56D6B32E15EF}"/>
              </a:ext>
            </a:extLst>
          </p:cNvPr>
          <p:cNvSpPr/>
          <p:nvPr/>
        </p:nvSpPr>
        <p:spPr>
          <a:xfrm>
            <a:off x="113615" y="3112158"/>
            <a:ext cx="2955399" cy="1884941"/>
          </a:xfrm>
          <a:prstGeom prst="roundRect">
            <a:avLst/>
          </a:prstGeom>
          <a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57028B98-9663-492B-A0C0-EC5667B6F3EA}"/>
              </a:ext>
            </a:extLst>
          </p:cNvPr>
          <p:cNvSpPr/>
          <p:nvPr/>
        </p:nvSpPr>
        <p:spPr>
          <a:xfrm>
            <a:off x="6158163" y="3107724"/>
            <a:ext cx="2923115" cy="1889376"/>
          </a:xfrm>
          <a:prstGeom prst="roundRect">
            <a:avLst/>
          </a:prstGeom>
          <a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B776ED03-145D-4F0F-95A7-0DDDA4617C94}"/>
              </a:ext>
            </a:extLst>
          </p:cNvPr>
          <p:cNvSpPr/>
          <p:nvPr/>
        </p:nvSpPr>
        <p:spPr>
          <a:xfrm>
            <a:off x="3120942" y="3084193"/>
            <a:ext cx="2955399" cy="1912907"/>
          </a:xfrm>
          <a:prstGeom prst="roundRect">
            <a:avLst/>
          </a:prstGeom>
          <a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C7C65513-3C9E-4A29-B8E6-116D6CF11BE8}"/>
              </a:ext>
            </a:extLst>
          </p:cNvPr>
          <p:cNvSpPr/>
          <p:nvPr/>
        </p:nvSpPr>
        <p:spPr>
          <a:xfrm>
            <a:off x="9115297" y="2036886"/>
            <a:ext cx="2942409" cy="92333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lpha" pitchFamily="2" charset="-79"/>
              </a:rPr>
              <a:t>ניהול תנועה </a:t>
            </a:r>
            <a:r>
              <a:rPr lang="he-IL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cs typeface="Alpha" pitchFamily="2" charset="-79"/>
              </a:rPr>
              <a:t>מטרופולוני</a:t>
            </a:r>
            <a:endParaRPr lang="he-IL" sz="2800" b="1" dirty="0">
              <a:solidFill>
                <a:schemeClr val="accent4">
                  <a:lumMod val="20000"/>
                  <a:lumOff val="80000"/>
                </a:schemeClr>
              </a:solidFill>
              <a:cs typeface="Alpha" pitchFamily="2" charset="-79"/>
            </a:endParaRPr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A096FC93-78BC-45BA-9997-58112F6208E2}"/>
              </a:ext>
            </a:extLst>
          </p:cNvPr>
          <p:cNvSpPr/>
          <p:nvPr/>
        </p:nvSpPr>
        <p:spPr>
          <a:xfrm>
            <a:off x="6083627" y="2044350"/>
            <a:ext cx="2947935" cy="9158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lpha" pitchFamily="2" charset="-79"/>
              </a:rPr>
              <a:t>רפורמות במיסוי</a:t>
            </a:r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877B320D-04B0-423A-BDAE-34A6FE03812A}"/>
              </a:ext>
            </a:extLst>
          </p:cNvPr>
          <p:cNvSpPr/>
          <p:nvPr/>
        </p:nvSpPr>
        <p:spPr>
          <a:xfrm>
            <a:off x="129758" y="2098862"/>
            <a:ext cx="2923115" cy="9158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lpha" pitchFamily="2" charset="-79"/>
              </a:rPr>
              <a:t>קידום תחבורה שיתופית</a:t>
            </a:r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2EA5DD77-F2F0-4955-847E-BD7E79A5CA43}"/>
              </a:ext>
            </a:extLst>
          </p:cNvPr>
          <p:cNvSpPr/>
          <p:nvPr/>
        </p:nvSpPr>
        <p:spPr>
          <a:xfrm>
            <a:off x="3120942" y="2082967"/>
            <a:ext cx="2913444" cy="92333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lpha" pitchFamily="2" charset="-79"/>
              </a:rPr>
              <a:t>תחבורה ציבורית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9174C4C-9B6A-4C69-93E6-E18A26BB9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8" y="-164937"/>
            <a:ext cx="11364752" cy="23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תוכנית התחבורה לממשלה הקרובה</a:t>
            </a:r>
          </a:p>
          <a:p>
            <a:pPr marL="0" marR="0" lvl="0" indent="0" algn="ctr" defTabSz="914400" rtl="1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2800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170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1"/>
            <a:ext cx="12192000" cy="477202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F8EE5-FE43-4868-A64D-D8708C9BE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8" y="1380332"/>
            <a:ext cx="4525700" cy="1383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8027" y="2763405"/>
            <a:ext cx="78159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600" b="1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ניהול תנועה </a:t>
            </a:r>
            <a:r>
              <a:rPr lang="he-IL" sz="6600" b="1" dirty="0" err="1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מטרופוליני</a:t>
            </a:r>
            <a:endParaRPr lang="he-IL" sz="6600" b="1" dirty="0">
              <a:solidFill>
                <a:schemeClr val="bg1"/>
              </a:solidFill>
              <a:latin typeface="Heebo" charset="0"/>
              <a:ea typeface="Heebo" charset="0"/>
              <a:cs typeface="Alpha" pitchFamily="2" charset="-79"/>
            </a:endParaRPr>
          </a:p>
          <a:p>
            <a:pPr algn="ctr" rtl="1"/>
            <a:endParaRPr lang="he-IL" sz="1000" b="1" dirty="0">
              <a:solidFill>
                <a:schemeClr val="bg1"/>
              </a:solidFill>
              <a:latin typeface="Heebo" charset="0"/>
              <a:ea typeface="Heebo" charset="0"/>
              <a:cs typeface="Alpha" pitchFamily="2" charset="-79"/>
            </a:endParaRPr>
          </a:p>
          <a:p>
            <a:pPr algn="ctr" rtl="1"/>
            <a:r>
              <a:rPr lang="he-IL" sz="4800" b="1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אפריל 2021</a:t>
            </a:r>
          </a:p>
        </p:txBody>
      </p:sp>
      <p:cxnSp>
        <p:nvCxnSpPr>
          <p:cNvPr id="10" name="Shape 450"/>
          <p:cNvCxnSpPr/>
          <p:nvPr/>
        </p:nvCxnSpPr>
        <p:spPr>
          <a:xfrm rot="10800000">
            <a:off x="10351838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450">
            <a:extLst>
              <a:ext uri="{FF2B5EF4-FFF2-40B4-BE49-F238E27FC236}">
                <a16:creationId xmlns:a16="http://schemas.microsoft.com/office/drawing/2014/main" id="{B05D49AD-7631-466E-8A9D-9A2B631E89E5}"/>
              </a:ext>
            </a:extLst>
          </p:cNvPr>
          <p:cNvCxnSpPr/>
          <p:nvPr/>
        </p:nvCxnSpPr>
        <p:spPr>
          <a:xfrm rot="10800000">
            <a:off x="1144434" y="3255813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4979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-13449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253471"/>
            <a:ext cx="11983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מה קורה כשאין ניהול תנועה </a:t>
            </a:r>
            <a:r>
              <a:rPr lang="he-IL" alt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מטרופוליני</a:t>
            </a:r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?</a:t>
            </a:r>
          </a:p>
        </p:txBody>
      </p:sp>
      <p:sp>
        <p:nvSpPr>
          <p:cNvPr id="24" name="מציין מיקום של מספר שקופית 8">
            <a:extLst>
              <a:ext uri="{FF2B5EF4-FFF2-40B4-BE49-F238E27FC236}">
                <a16:creationId xmlns:a16="http://schemas.microsoft.com/office/drawing/2014/main" id="{BCC10925-FD15-406F-A823-E53CC913AD6D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15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70A653-1E8C-415A-868F-8DFC1830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21" y="3047343"/>
            <a:ext cx="8095758" cy="35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C93227D-7DB5-4FC3-ABC4-E36887C83DEA}"/>
              </a:ext>
            </a:extLst>
          </p:cNvPr>
          <p:cNvSpPr txBox="1"/>
          <p:nvPr/>
        </p:nvSpPr>
        <p:spPr>
          <a:xfrm>
            <a:off x="6130896" y="6420152"/>
            <a:ext cx="407851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זכויות יוצרים: אתר מידה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4B1651E-587E-45E5-8235-D5B23CEA8B67}"/>
              </a:ext>
            </a:extLst>
          </p:cNvPr>
          <p:cNvSpPr txBox="1"/>
          <p:nvPr/>
        </p:nvSpPr>
        <p:spPr>
          <a:xfrm>
            <a:off x="7221844" y="1497082"/>
            <a:ext cx="291734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cs typeface="Alpha" pitchFamily="2" charset="-79"/>
              </a:rPr>
              <a:t>ניהול תנועה ארצי (ריכוזי)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43332FF-3588-4998-8817-F52FA2A394A7}"/>
              </a:ext>
            </a:extLst>
          </p:cNvPr>
          <p:cNvSpPr txBox="1"/>
          <p:nvPr/>
        </p:nvSpPr>
        <p:spPr>
          <a:xfrm>
            <a:off x="2058777" y="1529771"/>
            <a:ext cx="370066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cs typeface="Alpha" pitchFamily="2" charset="-79"/>
              </a:rPr>
              <a:t>תחבורה לא תואמת את צרכי התושבים</a:t>
            </a:r>
          </a:p>
        </p:txBody>
      </p:sp>
      <p:pic>
        <p:nvPicPr>
          <p:cNvPr id="33" name="Picture 55">
            <a:extLst>
              <a:ext uri="{FF2B5EF4-FFF2-40B4-BE49-F238E27FC236}">
                <a16:creationId xmlns:a16="http://schemas.microsoft.com/office/drawing/2014/main" id="{BD0988A2-4C74-467D-B0A1-AF4EA4146A7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5999" y="1694804"/>
            <a:ext cx="813913" cy="90649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98228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199" y="223758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ניהול תנועה </a:t>
            </a:r>
            <a:r>
              <a:rPr lang="he-IL" altLang="en-US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מטרופוליני</a:t>
            </a:r>
            <a:endParaRPr lang="he-IL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Heebo" panose="00000500000000000000" pitchFamily="2" charset="-79"/>
              <a:cs typeface="HadasaNew" pitchFamily="2" charset="-79"/>
            </a:endParaRPr>
          </a:p>
        </p:txBody>
      </p:sp>
      <p:pic>
        <p:nvPicPr>
          <p:cNvPr id="9" name="Picture 55">
            <a:extLst>
              <a:ext uri="{FF2B5EF4-FFF2-40B4-BE49-F238E27FC236}">
                <a16:creationId xmlns:a16="http://schemas.microsoft.com/office/drawing/2014/main" id="{B32853A5-568F-4C21-B462-BD10D6748A7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6501" y="4861583"/>
            <a:ext cx="813913" cy="90649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4" name="Picture 36">
            <a:extLst>
              <a:ext uri="{FF2B5EF4-FFF2-40B4-BE49-F238E27FC236}">
                <a16:creationId xmlns:a16="http://schemas.microsoft.com/office/drawing/2014/main" id="{3E36201E-2D3B-4838-BB10-338D447F0B0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92858" y="4877912"/>
            <a:ext cx="813913" cy="90649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1" name="Picture 55">
            <a:extLst>
              <a:ext uri="{FF2B5EF4-FFF2-40B4-BE49-F238E27FC236}">
                <a16:creationId xmlns:a16="http://schemas.microsoft.com/office/drawing/2014/main" id="{F883111F-CAAD-4D13-99BE-C607E82E42B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4383" y="4861583"/>
            <a:ext cx="813913" cy="90649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684302C4-E205-4C24-8724-2CC1927B167B}"/>
              </a:ext>
            </a:extLst>
          </p:cNvPr>
          <p:cNvSpPr txBox="1"/>
          <p:nvPr/>
        </p:nvSpPr>
        <p:spPr>
          <a:xfrm>
            <a:off x="9553576" y="1941949"/>
            <a:ext cx="2282344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2800" dirty="0">
              <a:cs typeface="Alpha" pitchFamily="2" charset="-79"/>
            </a:endParaRPr>
          </a:p>
          <a:p>
            <a:pPr algn="ctr"/>
            <a:r>
              <a:rPr lang="he-IL" sz="2800" dirty="0">
                <a:cs typeface="Alpha" pitchFamily="2" charset="-79"/>
              </a:rPr>
              <a:t>הקמת ארבע רשויות </a:t>
            </a:r>
            <a:r>
              <a:rPr lang="he-IL" sz="2800" dirty="0" err="1">
                <a:cs typeface="Alpha" pitchFamily="2" charset="-79"/>
              </a:rPr>
              <a:t>מטרופוליניות</a:t>
            </a:r>
            <a:endParaRPr lang="he-IL" sz="2800" dirty="0">
              <a:cs typeface="Alpha" pitchFamily="2" charset="-79"/>
            </a:endParaRPr>
          </a:p>
          <a:p>
            <a:pPr algn="ctr"/>
            <a:r>
              <a:rPr lang="he-IL" sz="2800" dirty="0">
                <a:cs typeface="Alpha" pitchFamily="2" charset="-79"/>
              </a:rPr>
              <a:t>(</a:t>
            </a:r>
            <a:r>
              <a:rPr lang="he-IL" sz="2800" dirty="0" err="1">
                <a:cs typeface="Alpha" pitchFamily="2" charset="-79"/>
              </a:rPr>
              <a:t>חל"צ</a:t>
            </a:r>
            <a:r>
              <a:rPr lang="he-IL" sz="2800" dirty="0">
                <a:cs typeface="Alpha" pitchFamily="2" charset="-79"/>
              </a:rPr>
              <a:t>)</a:t>
            </a:r>
          </a:p>
          <a:p>
            <a:pPr algn="ctr"/>
            <a:endParaRPr lang="he-IL" sz="2000" dirty="0">
              <a:cs typeface="Alpha" pitchFamily="2" charset="-79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94EE1340-DF08-4774-BA28-BF709AA4CD23}"/>
              </a:ext>
            </a:extLst>
          </p:cNvPr>
          <p:cNvSpPr txBox="1"/>
          <p:nvPr/>
        </p:nvSpPr>
        <p:spPr>
          <a:xfrm>
            <a:off x="6790864" y="1966595"/>
            <a:ext cx="2468936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cs typeface="Alpha" pitchFamily="2" charset="-79"/>
              </a:rPr>
              <a:t>שלב ראשון </a:t>
            </a:r>
            <a:r>
              <a:rPr lang="he-IL" sz="2800" dirty="0">
                <a:cs typeface="Alpha" pitchFamily="2" charset="-79"/>
              </a:rPr>
              <a:t>–</a:t>
            </a:r>
          </a:p>
          <a:p>
            <a:pPr algn="ctr"/>
            <a:r>
              <a:rPr lang="he-IL" sz="2800" dirty="0">
                <a:cs typeface="Alpha" pitchFamily="2" charset="-79"/>
              </a:rPr>
              <a:t>בסיס וולונטרי,  8 רשויות לפחות</a:t>
            </a:r>
          </a:p>
          <a:p>
            <a:pPr algn="ctr"/>
            <a:endParaRPr lang="he-IL" dirty="0">
              <a:cs typeface="Alpha" pitchFamily="2" charset="-79"/>
            </a:endParaRPr>
          </a:p>
          <a:p>
            <a:pPr algn="ctr"/>
            <a:r>
              <a:rPr lang="he-IL" sz="2800" b="1" dirty="0">
                <a:cs typeface="Alpha" pitchFamily="2" charset="-79"/>
              </a:rPr>
              <a:t>שלב שני -</a:t>
            </a:r>
            <a:r>
              <a:rPr lang="he-IL" sz="2800" dirty="0">
                <a:cs typeface="Alpha" pitchFamily="2" charset="-79"/>
              </a:rPr>
              <a:t> </a:t>
            </a:r>
          </a:p>
          <a:p>
            <a:pPr algn="ctr"/>
            <a:r>
              <a:rPr lang="he-IL" sz="2800" dirty="0" err="1">
                <a:cs typeface="Alpha" pitchFamily="2" charset="-79"/>
              </a:rPr>
              <a:t>סטטוטוריקה</a:t>
            </a:r>
            <a:r>
              <a:rPr lang="he-IL" sz="2800" dirty="0">
                <a:cs typeface="Alpha" pitchFamily="2" charset="-79"/>
              </a:rPr>
              <a:t> 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3D329D6A-DEDC-4E89-83B6-B6BF46C4E69E}"/>
              </a:ext>
            </a:extLst>
          </p:cNvPr>
          <p:cNvSpPr txBox="1"/>
          <p:nvPr/>
        </p:nvSpPr>
        <p:spPr>
          <a:xfrm>
            <a:off x="749896" y="1972695"/>
            <a:ext cx="2602871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cs typeface="Alpha" pitchFamily="2" charset="-79"/>
              </a:rPr>
              <a:t>סמכויות שלב ב':</a:t>
            </a:r>
          </a:p>
          <a:p>
            <a:pPr algn="ctr"/>
            <a:endParaRPr lang="he-IL" sz="1600" b="1" dirty="0">
              <a:cs typeface="Alpha" pitchFamily="2" charset="-79"/>
            </a:endParaRPr>
          </a:p>
          <a:p>
            <a:pPr algn="ctr"/>
            <a:r>
              <a:rPr lang="he-IL" sz="2800" b="0" dirty="0">
                <a:cs typeface="Alpha" pitchFamily="2" charset="-79"/>
              </a:rPr>
              <a:t>תכנון מערך </a:t>
            </a:r>
            <a:r>
              <a:rPr lang="he-IL" sz="2800" b="0" dirty="0" err="1">
                <a:cs typeface="Alpha" pitchFamily="2" charset="-79"/>
              </a:rPr>
              <a:t>התחב"צ</a:t>
            </a:r>
            <a:r>
              <a:rPr lang="he-IL" sz="2800" b="0" dirty="0">
                <a:cs typeface="Alpha" pitchFamily="2" charset="-79"/>
              </a:rPr>
              <a:t>, הכנת תכנית אב לתחבורה</a:t>
            </a:r>
          </a:p>
        </p:txBody>
      </p:sp>
      <p:sp>
        <p:nvSpPr>
          <p:cNvPr id="24" name="מציין מיקום של מספר שקופית 8">
            <a:extLst>
              <a:ext uri="{FF2B5EF4-FFF2-40B4-BE49-F238E27FC236}">
                <a16:creationId xmlns:a16="http://schemas.microsoft.com/office/drawing/2014/main" id="{BCC10925-FD15-406F-A823-E53CC913AD6D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16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A77D93B0-0C3C-498E-AC2E-BBC2D8CDBF04}"/>
              </a:ext>
            </a:extLst>
          </p:cNvPr>
          <p:cNvSpPr txBox="1"/>
          <p:nvPr/>
        </p:nvSpPr>
        <p:spPr>
          <a:xfrm>
            <a:off x="3772865" y="1966595"/>
            <a:ext cx="2597901" cy="2646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lvl="0" algn="ctr" rtl="1"/>
            <a:r>
              <a:rPr lang="he-IL" sz="2800" b="1" dirty="0">
                <a:latin typeface="Heebo Medium" charset="0"/>
                <a:ea typeface="Heebo Medium" charset="0"/>
                <a:cs typeface="Alpha" pitchFamily="2" charset="-79"/>
              </a:rPr>
              <a:t>סמכויות שלב א':</a:t>
            </a:r>
          </a:p>
          <a:p>
            <a:pPr lvl="0" algn="ctr" rtl="1"/>
            <a:r>
              <a:rPr lang="he-IL" sz="2300" dirty="0">
                <a:latin typeface="Heebo Medium" charset="0"/>
                <a:ea typeface="Heebo Medium" charset="0"/>
                <a:cs typeface="Alpha" pitchFamily="2" charset="-79"/>
              </a:rPr>
              <a:t>שינויים במסלולי </a:t>
            </a:r>
            <a:r>
              <a:rPr lang="he-IL" sz="2300" dirty="0" err="1">
                <a:latin typeface="Heebo Medium" charset="0"/>
                <a:ea typeface="Heebo Medium" charset="0"/>
                <a:cs typeface="Alpha" pitchFamily="2" charset="-79"/>
              </a:rPr>
              <a:t>תחב"צ</a:t>
            </a:r>
            <a:r>
              <a:rPr lang="he-IL" sz="2300" dirty="0">
                <a:latin typeface="Heebo Medium" charset="0"/>
                <a:ea typeface="Heebo Medium" charset="0"/>
                <a:cs typeface="Alpha" pitchFamily="2" charset="-79"/>
              </a:rPr>
              <a:t>, הקצאת </a:t>
            </a:r>
            <a:r>
              <a:rPr lang="he-IL" sz="2300" dirty="0" err="1">
                <a:latin typeface="Heebo Medium" charset="0"/>
                <a:ea typeface="Heebo Medium" charset="0"/>
                <a:cs typeface="Alpha" pitchFamily="2" charset="-79"/>
              </a:rPr>
              <a:t>נת"צים</a:t>
            </a:r>
            <a:r>
              <a:rPr lang="he-IL" sz="2300" dirty="0">
                <a:latin typeface="Heebo Medium" charset="0"/>
                <a:ea typeface="Heebo Medium" charset="0"/>
                <a:cs typeface="Alpha" pitchFamily="2" charset="-79"/>
              </a:rPr>
              <a:t>, מרכז ניהול תנועה </a:t>
            </a:r>
            <a:r>
              <a:rPr lang="he-IL" sz="2300" dirty="0" err="1">
                <a:latin typeface="Heebo Medium" charset="0"/>
                <a:ea typeface="Heebo Medium" charset="0"/>
                <a:cs typeface="Alpha" pitchFamily="2" charset="-79"/>
              </a:rPr>
              <a:t>מטורופוליני</a:t>
            </a:r>
            <a:r>
              <a:rPr lang="he-IL" sz="2300" dirty="0">
                <a:latin typeface="Heebo Medium" charset="0"/>
                <a:ea typeface="Heebo Medium" charset="0"/>
                <a:cs typeface="Alpha" pitchFamily="2" charset="-79"/>
              </a:rPr>
              <a:t>, תיחום אזורים מופחתי פליטות</a:t>
            </a:r>
            <a:endParaRPr lang="he-IL" sz="2300" dirty="0">
              <a:cs typeface="Alph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322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1"/>
            <a:ext cx="12192000" cy="477202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F8EE5-FE43-4868-A64D-D8708C9BE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8" y="1380332"/>
            <a:ext cx="4525700" cy="1383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8027" y="2763405"/>
            <a:ext cx="78159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600" b="1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רפורמות במיסוי</a:t>
            </a:r>
          </a:p>
          <a:p>
            <a:pPr algn="ctr" rtl="1"/>
            <a:endParaRPr lang="he-IL" sz="1000" b="1" dirty="0">
              <a:solidFill>
                <a:schemeClr val="bg1"/>
              </a:solidFill>
              <a:latin typeface="Heebo" charset="0"/>
              <a:ea typeface="Heebo" charset="0"/>
              <a:cs typeface="Alpha" pitchFamily="2" charset="-79"/>
            </a:endParaRPr>
          </a:p>
          <a:p>
            <a:pPr algn="ctr" rtl="1"/>
            <a:r>
              <a:rPr lang="he-IL" sz="4800" b="1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אפריל 2021</a:t>
            </a:r>
          </a:p>
        </p:txBody>
      </p:sp>
      <p:cxnSp>
        <p:nvCxnSpPr>
          <p:cNvPr id="10" name="Shape 450"/>
          <p:cNvCxnSpPr/>
          <p:nvPr/>
        </p:nvCxnSpPr>
        <p:spPr>
          <a:xfrm rot="10800000">
            <a:off x="9416606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450">
            <a:extLst>
              <a:ext uri="{FF2B5EF4-FFF2-40B4-BE49-F238E27FC236}">
                <a16:creationId xmlns:a16="http://schemas.microsoft.com/office/drawing/2014/main" id="{B05D49AD-7631-466E-8A9D-9A2B631E89E5}"/>
              </a:ext>
            </a:extLst>
          </p:cNvPr>
          <p:cNvCxnSpPr/>
          <p:nvPr/>
        </p:nvCxnSpPr>
        <p:spPr>
          <a:xfrm rot="10800000">
            <a:off x="1840163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644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43729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95F51483-7A16-4579-950C-3B5274FCB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654" y="1387006"/>
            <a:ext cx="3183090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800" b="1" dirty="0">
              <a:latin typeface="Heebo" panose="00000500000000000000" pitchFamily="2" charset="-79"/>
              <a:cs typeface="Alph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3600" b="1" dirty="0">
                <a:latin typeface="Heebo" panose="00000500000000000000" pitchFamily="2" charset="-79"/>
                <a:cs typeface="Alpha" pitchFamily="2" charset="-79"/>
              </a:rPr>
              <a:t>מחיר הדרך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800" b="1" dirty="0">
              <a:latin typeface="Heebo" panose="00000500000000000000" pitchFamily="2" charset="-79"/>
              <a:cs typeface="Alpha" pitchFamily="2" charset="-79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1E56CEE5-3AEB-435B-B337-4C18D453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672" y="97338"/>
            <a:ext cx="104349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מהלכי מיסוי בתחבורה</a:t>
            </a:r>
          </a:p>
        </p:txBody>
      </p:sp>
      <p:sp>
        <p:nvSpPr>
          <p:cNvPr id="32" name="מציין מיקום של מספר שקופית 8">
            <a:extLst>
              <a:ext uri="{FF2B5EF4-FFF2-40B4-BE49-F238E27FC236}">
                <a16:creationId xmlns:a16="http://schemas.microsoft.com/office/drawing/2014/main" id="{14A0A573-342E-4FAF-B66D-25DECF3ABBA8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18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FAA4994D-2BBF-4DCD-95E9-55A3902B4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5" y="124912"/>
            <a:ext cx="1833621" cy="474738"/>
          </a:xfrm>
          <a:prstGeom prst="rect">
            <a:avLst/>
          </a:prstGeom>
        </p:spPr>
      </p:pic>
      <p:sp>
        <p:nvSpPr>
          <p:cNvPr id="27" name="Oval 16">
            <a:extLst>
              <a:ext uri="{FF2B5EF4-FFF2-40B4-BE49-F238E27FC236}">
                <a16:creationId xmlns:a16="http://schemas.microsoft.com/office/drawing/2014/main" id="{494A8073-DFDC-4655-BE27-62F463D5AE11}"/>
              </a:ext>
            </a:extLst>
          </p:cNvPr>
          <p:cNvSpPr/>
          <p:nvPr/>
        </p:nvSpPr>
        <p:spPr>
          <a:xfrm>
            <a:off x="10095940" y="1171246"/>
            <a:ext cx="1477328" cy="13847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00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50FD3E90-60FC-41C9-9648-9DB481013353}"/>
              </a:ext>
            </a:extLst>
          </p:cNvPr>
          <p:cNvSpPr/>
          <p:nvPr/>
        </p:nvSpPr>
        <p:spPr>
          <a:xfrm>
            <a:off x="10122472" y="3004898"/>
            <a:ext cx="1450796" cy="13653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18">
            <a:extLst>
              <a:ext uri="{FF2B5EF4-FFF2-40B4-BE49-F238E27FC236}">
                <a16:creationId xmlns:a16="http://schemas.microsoft.com/office/drawing/2014/main" id="{7C19B2B6-BFB1-488A-86FA-3EA2567457A8}"/>
              </a:ext>
            </a:extLst>
          </p:cNvPr>
          <p:cNvSpPr/>
          <p:nvPr/>
        </p:nvSpPr>
        <p:spPr>
          <a:xfrm>
            <a:off x="4808010" y="1818709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id="{8E0A99D1-D35A-4277-B057-653463A60258}"/>
              </a:ext>
            </a:extLst>
          </p:cNvPr>
          <p:cNvSpPr/>
          <p:nvPr/>
        </p:nvSpPr>
        <p:spPr>
          <a:xfrm>
            <a:off x="4689586" y="3960012"/>
            <a:ext cx="1181955" cy="1181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1D9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19">
            <a:extLst>
              <a:ext uri="{FF2B5EF4-FFF2-40B4-BE49-F238E27FC236}">
                <a16:creationId xmlns:a16="http://schemas.microsoft.com/office/drawing/2014/main" id="{F2C60C91-7B3F-456B-B2F6-634F806F8247}"/>
              </a:ext>
            </a:extLst>
          </p:cNvPr>
          <p:cNvSpPr/>
          <p:nvPr/>
        </p:nvSpPr>
        <p:spPr>
          <a:xfrm>
            <a:off x="10109206" y="4819182"/>
            <a:ext cx="1477328" cy="14011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215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תמונה 40">
            <a:extLst>
              <a:ext uri="{FF2B5EF4-FFF2-40B4-BE49-F238E27FC236}">
                <a16:creationId xmlns:a16="http://schemas.microsoft.com/office/drawing/2014/main" id="{D1A39E22-9E06-4A1F-B5E1-834136C1F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83925" y="5160500"/>
            <a:ext cx="740523" cy="740523"/>
          </a:xfrm>
          <a:prstGeom prst="rect">
            <a:avLst/>
          </a:prstGeom>
        </p:spPr>
      </p:pic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532A2492-EBC7-4958-9D7F-93637791F7B7}"/>
              </a:ext>
            </a:extLst>
          </p:cNvPr>
          <p:cNvSpPr txBox="1"/>
          <p:nvPr/>
        </p:nvSpPr>
        <p:spPr>
          <a:xfrm>
            <a:off x="8466920" y="7043112"/>
            <a:ext cx="10580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6" tooltip="http://pngimg.com/download/79841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7" tooltip="https://creativecommons.org/licenses/by-nc/3.0/"/>
              </a:rPr>
              <a:t>CC BY-NC</a:t>
            </a:r>
            <a:endParaRPr lang="he-IL" sz="90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9FE76A51-60A5-4E34-B6EF-0DB6920F6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319687"/>
            <a:ext cx="3301494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800" b="1" dirty="0">
              <a:latin typeface="Heebo" panose="00000500000000000000" pitchFamily="2" charset="-79"/>
              <a:cs typeface="Alph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3600" b="1" dirty="0">
                <a:latin typeface="Heebo" panose="00000500000000000000" pitchFamily="2" charset="-79"/>
                <a:cs typeface="Alpha" pitchFamily="2" charset="-79"/>
              </a:rPr>
              <a:t>שווי שימוש חנייה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800" b="1" dirty="0">
              <a:latin typeface="Heebo" panose="00000500000000000000" pitchFamily="2" charset="-79"/>
              <a:cs typeface="Alpha" pitchFamily="2" charset="-79"/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2CD06D95-FABC-4B05-A705-099D234AE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654" y="4915208"/>
            <a:ext cx="3183090" cy="1231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800" b="1" dirty="0">
              <a:latin typeface="Heebo" panose="00000500000000000000" pitchFamily="2" charset="-79"/>
              <a:cs typeface="Alph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3200" b="1" dirty="0">
                <a:latin typeface="Heebo" panose="00000500000000000000" pitchFamily="2" charset="-79"/>
                <a:cs typeface="Alpha" pitchFamily="2" charset="-79"/>
              </a:rPr>
              <a:t>מיסוי חנייה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3200" b="1" dirty="0">
                <a:latin typeface="Heebo" panose="00000500000000000000" pitchFamily="2" charset="-79"/>
                <a:cs typeface="Alpha" pitchFamily="2" charset="-79"/>
              </a:rPr>
              <a:t>בכחול לבן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800" b="1" dirty="0">
              <a:latin typeface="Heebo" panose="00000500000000000000" pitchFamily="2" charset="-79"/>
              <a:cs typeface="Alpha" pitchFamily="2" charset="-79"/>
            </a:endParaRP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FF97BEB2-4777-44C7-8C59-8FA6462D9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519860"/>
            <a:ext cx="3476939" cy="1723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800" b="1" dirty="0">
              <a:latin typeface="Heebo" panose="00000500000000000000" pitchFamily="2" charset="-79"/>
              <a:cs typeface="Alph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3200" b="1" dirty="0">
                <a:latin typeface="Heebo" panose="00000500000000000000" pitchFamily="2" charset="-79"/>
                <a:cs typeface="Alpha" pitchFamily="2" charset="-79"/>
              </a:rPr>
              <a:t>הקלה במיסוי "</a:t>
            </a:r>
            <a:r>
              <a:rPr lang="he-IL" altLang="en-US" sz="3200" b="1" dirty="0" err="1">
                <a:latin typeface="Heebo" panose="00000500000000000000" pitchFamily="2" charset="-79"/>
                <a:cs typeface="Alpha" pitchFamily="2" charset="-79"/>
              </a:rPr>
              <a:t>שאטלים</a:t>
            </a:r>
            <a:r>
              <a:rPr lang="he-IL" altLang="en-US" sz="3200" b="1" dirty="0">
                <a:latin typeface="Heebo" panose="00000500000000000000" pitchFamily="2" charset="-79"/>
                <a:cs typeface="Alpha" pitchFamily="2" charset="-79"/>
              </a:rPr>
              <a:t>" למקומות תעסוקה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800" b="1" dirty="0">
              <a:latin typeface="Heebo" panose="00000500000000000000" pitchFamily="2" charset="-79"/>
              <a:cs typeface="Alpha" pitchFamily="2" charset="-79"/>
            </a:endParaRPr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270C155E-7DB3-4FC7-8877-3C2829B2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4095693"/>
            <a:ext cx="3476939" cy="800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800" b="1" dirty="0">
              <a:latin typeface="Heebo" panose="00000500000000000000" pitchFamily="2" charset="-79"/>
              <a:cs typeface="Alph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3600" b="1" dirty="0">
                <a:latin typeface="Heebo" panose="00000500000000000000" pitchFamily="2" charset="-79"/>
                <a:cs typeface="Alpha" pitchFamily="2" charset="-79"/>
              </a:rPr>
              <a:t>מיסי רכב חשמלי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800" b="1" dirty="0">
              <a:latin typeface="Heebo" panose="00000500000000000000" pitchFamily="2" charset="-79"/>
              <a:cs typeface="Alpha" pitchFamily="2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28CC419-FDCB-4051-B92E-591669BDF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66559" y="1659427"/>
            <a:ext cx="1477328" cy="1477328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561694A4-469E-4FC0-BE56-74EB0EE438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64468" y="4145696"/>
            <a:ext cx="1103748" cy="82781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94CEACF-7EDA-4EE3-9C1D-48FB521452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259136" y="1326267"/>
            <a:ext cx="1103019" cy="927538"/>
          </a:xfrm>
          <a:prstGeom prst="rect">
            <a:avLst/>
          </a:prstGeom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FA1F3A83-7000-4159-9EEC-34A9947F7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52" y="3040759"/>
            <a:ext cx="1298035" cy="12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4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3631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677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מחיר הדרך – אגרות גודש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C380B629-60F7-4C30-A7D4-566F1C4399F0}"/>
              </a:ext>
            </a:extLst>
          </p:cNvPr>
          <p:cNvSpPr txBox="1"/>
          <p:nvPr/>
        </p:nvSpPr>
        <p:spPr>
          <a:xfrm>
            <a:off x="729190" y="1630150"/>
            <a:ext cx="10329540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endParaRPr lang="he-IL" sz="2800" dirty="0">
              <a:latin typeface="Heebo Medium" charset="0"/>
              <a:ea typeface="Heebo" charset="0"/>
              <a:cs typeface="Heebo Medium" charset="0"/>
            </a:endParaRPr>
          </a:p>
          <a:p>
            <a:pPr lvl="0" algn="ctr" rtl="1">
              <a:lnSpc>
                <a:spcPct val="150000"/>
              </a:lnSpc>
            </a:pPr>
            <a:endParaRPr lang="he-IL" sz="2000" dirty="0">
              <a:latin typeface="Heebo Medium" charset="0"/>
              <a:ea typeface="Heebo Medium" charset="0"/>
              <a:cs typeface="Heebo Medium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E2F7809-8BB5-4EE1-9D75-FA31C0A1932E}"/>
              </a:ext>
            </a:extLst>
          </p:cNvPr>
          <p:cNvSpPr/>
          <p:nvPr/>
        </p:nvSpPr>
        <p:spPr>
          <a:xfrm>
            <a:off x="7168227" y="1368805"/>
            <a:ext cx="4386603" cy="11251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59C2A0-0082-4F5B-B14B-7BF9CD031177}"/>
              </a:ext>
            </a:extLst>
          </p:cNvPr>
          <p:cNvSpPr/>
          <p:nvPr/>
        </p:nvSpPr>
        <p:spPr>
          <a:xfrm>
            <a:off x="7103685" y="1375503"/>
            <a:ext cx="468311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הפרט שוקל את העלות הפרטית</a:t>
            </a:r>
            <a:endParaRPr lang="he-IL" sz="2800" dirty="0">
              <a:solidFill>
                <a:schemeClr val="bg1"/>
              </a:solidFill>
              <a:latin typeface="Heebo" charset="0"/>
              <a:ea typeface="Heebo" charset="0"/>
              <a:cs typeface="Alpha" pitchFamily="2" charset="-79"/>
            </a:endParaRPr>
          </a:p>
          <a:p>
            <a:pPr algn="ctr"/>
            <a:r>
              <a:rPr lang="he-IL" sz="2400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ומתעלם מהעלות החברתית</a:t>
            </a:r>
          </a:p>
        </p:txBody>
      </p:sp>
      <p:pic>
        <p:nvPicPr>
          <p:cNvPr id="11" name="Picture 36">
            <a:extLst>
              <a:ext uri="{FF2B5EF4-FFF2-40B4-BE49-F238E27FC236}">
                <a16:creationId xmlns:a16="http://schemas.microsoft.com/office/drawing/2014/main" id="{FE6907A8-CFC1-4075-A4AD-7C255A8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3672" y="1475976"/>
            <a:ext cx="813913" cy="906491"/>
          </a:xfrm>
          <a:prstGeom prst="rect">
            <a:avLst/>
          </a:prstGeom>
        </p:spPr>
      </p:pic>
      <p:sp>
        <p:nvSpPr>
          <p:cNvPr id="32" name="מלבן 31">
            <a:extLst>
              <a:ext uri="{FF2B5EF4-FFF2-40B4-BE49-F238E27FC236}">
                <a16:creationId xmlns:a16="http://schemas.microsoft.com/office/drawing/2014/main" id="{F09AA716-E126-41B5-B0CC-9BDF10CC7240}"/>
              </a:ext>
            </a:extLst>
          </p:cNvPr>
          <p:cNvSpPr/>
          <p:nvPr/>
        </p:nvSpPr>
        <p:spPr>
          <a:xfrm>
            <a:off x="729189" y="1354383"/>
            <a:ext cx="4469265" cy="11251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DF2859A1-D404-445E-81D3-6F6FF970C55B}"/>
              </a:ext>
            </a:extLst>
          </p:cNvPr>
          <p:cNvSpPr/>
          <p:nvPr/>
        </p:nvSpPr>
        <p:spPr>
          <a:xfrm>
            <a:off x="768060" y="1577415"/>
            <a:ext cx="4242214" cy="6001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"צריכת יתר" של הכביש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9274B2A-9776-4A1E-A2BA-49BA63360C58}"/>
              </a:ext>
            </a:extLst>
          </p:cNvPr>
          <p:cNvSpPr/>
          <p:nvPr/>
        </p:nvSpPr>
        <p:spPr>
          <a:xfrm>
            <a:off x="729190" y="3005988"/>
            <a:ext cx="10872259" cy="12260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en-US" sz="2400" b="1" dirty="0">
              <a:latin typeface="Heebo"/>
            </a:endParaRP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1DCA75DA-347B-47DC-9416-DFF9AB4CD864}"/>
              </a:ext>
            </a:extLst>
          </p:cNvPr>
          <p:cNvSpPr txBox="1"/>
          <p:nvPr/>
        </p:nvSpPr>
        <p:spPr>
          <a:xfrm>
            <a:off x="1133270" y="3174655"/>
            <a:ext cx="10329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200" dirty="0">
                <a:solidFill>
                  <a:schemeClr val="bg1"/>
                </a:solidFill>
                <a:latin typeface="Heebo Medium" charset="0"/>
                <a:ea typeface="Heebo" charset="0"/>
                <a:cs typeface="Alpha" pitchFamily="2" charset="-79"/>
              </a:rPr>
              <a:t>גידול בתשתיות הכבישים והמחלפים לא יפתור את הבעיה</a:t>
            </a:r>
          </a:p>
        </p:txBody>
      </p:sp>
      <p:sp>
        <p:nvSpPr>
          <p:cNvPr id="43" name="TextBox 33">
            <a:extLst>
              <a:ext uri="{FF2B5EF4-FFF2-40B4-BE49-F238E27FC236}">
                <a16:creationId xmlns:a16="http://schemas.microsoft.com/office/drawing/2014/main" id="{111C9E41-0587-4DE6-8BD8-60BEA70C70F8}"/>
              </a:ext>
            </a:extLst>
          </p:cNvPr>
          <p:cNvSpPr txBox="1"/>
          <p:nvPr/>
        </p:nvSpPr>
        <p:spPr>
          <a:xfrm>
            <a:off x="5106694" y="5108358"/>
            <a:ext cx="171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defRPr sz="2400" b="1">
                <a:latin typeface="Heebo Medium" charset="0"/>
                <a:ea typeface="Heebo Medium" charset="0"/>
                <a:cs typeface="Heebo Medium" charset="0"/>
              </a:defRPr>
            </a:lvl1pPr>
          </a:lstStyle>
          <a:p>
            <a:r>
              <a:rPr lang="he-IL" b="0" dirty="0"/>
              <a:t>עליה ברמת המינוע</a:t>
            </a: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33AB42DE-499C-4AB1-AA86-CED18EC51C86}"/>
              </a:ext>
            </a:extLst>
          </p:cNvPr>
          <p:cNvSpPr txBox="1"/>
          <p:nvPr/>
        </p:nvSpPr>
        <p:spPr>
          <a:xfrm>
            <a:off x="2209800" y="5108357"/>
            <a:ext cx="171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defRPr sz="2400" b="1">
                <a:latin typeface="Heebo Medium" charset="0"/>
                <a:ea typeface="Heebo Medium" charset="0"/>
                <a:cs typeface="Heebo Medium" charset="0"/>
              </a:defRPr>
            </a:lvl1pPr>
          </a:lstStyle>
          <a:p>
            <a:r>
              <a:rPr lang="he-IL" b="0" dirty="0"/>
              <a:t>ביקוש מושרה</a:t>
            </a:r>
          </a:p>
        </p:txBody>
      </p:sp>
      <p:sp>
        <p:nvSpPr>
          <p:cNvPr id="21" name="מציין מיקום של מספר שקופית 8">
            <a:extLst>
              <a:ext uri="{FF2B5EF4-FFF2-40B4-BE49-F238E27FC236}">
                <a16:creationId xmlns:a16="http://schemas.microsoft.com/office/drawing/2014/main" id="{5DF8503A-820F-4FC3-B0C4-32D3F7DD51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19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9FB95A1-4C23-4399-BF4A-C6F788298FCE}"/>
              </a:ext>
            </a:extLst>
          </p:cNvPr>
          <p:cNvSpPr txBox="1"/>
          <p:nvPr/>
        </p:nvSpPr>
        <p:spPr>
          <a:xfrm>
            <a:off x="8116149" y="4542021"/>
            <a:ext cx="201760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2800" dirty="0">
              <a:cs typeface="Alpha" pitchFamily="2" charset="-79"/>
            </a:endParaRPr>
          </a:p>
          <a:p>
            <a:pPr algn="ctr"/>
            <a:r>
              <a:rPr lang="he-IL" sz="2800" dirty="0">
                <a:cs typeface="Alpha" pitchFamily="2" charset="-79"/>
              </a:rPr>
              <a:t>גידול באוכלוסייה</a:t>
            </a:r>
          </a:p>
          <a:p>
            <a:pPr algn="ctr"/>
            <a:endParaRPr lang="he-IL" sz="2800" dirty="0">
              <a:cs typeface="Alpha" pitchFamily="2" charset="-79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D9EEFDA6-7AAC-430B-A3A2-D3EC7BDA4BA5}"/>
              </a:ext>
            </a:extLst>
          </p:cNvPr>
          <p:cNvSpPr txBox="1"/>
          <p:nvPr/>
        </p:nvSpPr>
        <p:spPr>
          <a:xfrm>
            <a:off x="5107084" y="4553786"/>
            <a:ext cx="201760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2800" dirty="0">
              <a:cs typeface="Alpha" pitchFamily="2" charset="-79"/>
            </a:endParaRPr>
          </a:p>
          <a:p>
            <a:pPr algn="ctr"/>
            <a:r>
              <a:rPr lang="he-IL" sz="2800" dirty="0">
                <a:cs typeface="Alpha" pitchFamily="2" charset="-79"/>
              </a:rPr>
              <a:t>עלייה ברמת המינוע</a:t>
            </a:r>
          </a:p>
          <a:p>
            <a:pPr algn="ctr"/>
            <a:endParaRPr lang="he-IL" sz="2800" dirty="0">
              <a:cs typeface="Alpha" pitchFamily="2" charset="-79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53D4DFBD-A264-4BCC-B7BF-FD0FF3D1E554}"/>
              </a:ext>
            </a:extLst>
          </p:cNvPr>
          <p:cNvSpPr txBox="1"/>
          <p:nvPr/>
        </p:nvSpPr>
        <p:spPr>
          <a:xfrm>
            <a:off x="2106861" y="4567711"/>
            <a:ext cx="2008758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2800" dirty="0">
              <a:cs typeface="Alpha" pitchFamily="2" charset="-79"/>
            </a:endParaRPr>
          </a:p>
          <a:p>
            <a:pPr algn="ctr"/>
            <a:r>
              <a:rPr lang="he-IL" sz="2800" dirty="0">
                <a:cs typeface="Alpha" pitchFamily="2" charset="-79"/>
              </a:rPr>
              <a:t>ביקוש </a:t>
            </a:r>
          </a:p>
          <a:p>
            <a:pPr algn="ctr"/>
            <a:r>
              <a:rPr lang="he-IL" sz="2800" dirty="0">
                <a:cs typeface="Alpha" pitchFamily="2" charset="-79"/>
              </a:rPr>
              <a:t>מושרה</a:t>
            </a:r>
          </a:p>
          <a:p>
            <a:pPr algn="ctr"/>
            <a:endParaRPr lang="he-IL" sz="2800" dirty="0">
              <a:cs typeface="Alpha" pitchFamily="2" charset="-79"/>
            </a:endParaRPr>
          </a:p>
        </p:txBody>
      </p:sp>
      <p:pic>
        <p:nvPicPr>
          <p:cNvPr id="36" name="Picture 55">
            <a:extLst>
              <a:ext uri="{FF2B5EF4-FFF2-40B4-BE49-F238E27FC236}">
                <a16:creationId xmlns:a16="http://schemas.microsoft.com/office/drawing/2014/main" id="{CDB1219A-9439-4F9D-A70A-90495FE01B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6384" y="1438218"/>
            <a:ext cx="813913" cy="90649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74555"/>
            <a:ext cx="116407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מה קרה בישראל בשלוש השנים האחרונות?</a:t>
            </a:r>
          </a:p>
        </p:txBody>
      </p:sp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9518505A-F103-4ED8-8771-11B432DC6F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AB35999-4D36-4E99-B036-2F06101FA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555" y="1690187"/>
            <a:ext cx="5172074" cy="470534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F465E8CF-3A24-43CC-8843-4FC676AAF500}"/>
              </a:ext>
            </a:extLst>
          </p:cNvPr>
          <p:cNvSpPr txBox="1"/>
          <p:nvPr/>
        </p:nvSpPr>
        <p:spPr>
          <a:xfrm>
            <a:off x="3509961" y="1011937"/>
            <a:ext cx="5172075" cy="5076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2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נוספו שבילי אופניים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BBD548C-72D6-4557-98C7-64FB4578E2CA}"/>
              </a:ext>
            </a:extLst>
          </p:cNvPr>
          <p:cNvSpPr txBox="1"/>
          <p:nvPr/>
        </p:nvSpPr>
        <p:spPr>
          <a:xfrm>
            <a:off x="3662959" y="1690187"/>
            <a:ext cx="2974905" cy="4705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b="1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רשימת חלקית: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תל אביב (כיום - 150 ק"מ):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דרך מנחם בגין, </a:t>
            </a:r>
            <a:r>
              <a:rPr lang="he-IL" sz="1500" kern="1200" dirty="0" err="1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פינסקר</a:t>
            </a:r>
            <a:r>
              <a:rPr lang="he-IL" sz="1500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, סלומון, גינת גרוסמן, סשה ארגוב, כיכר התרבות-</a:t>
            </a:r>
            <a:r>
              <a:rPr lang="he-IL" sz="1500" kern="1200" dirty="0" err="1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הוברמן</a:t>
            </a:r>
            <a:r>
              <a:rPr lang="he-IL" sz="1500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, </a:t>
            </a:r>
            <a:r>
              <a:rPr lang="he-IL" sz="1500" kern="1200" dirty="0" err="1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הרדוצקי</a:t>
            </a:r>
            <a:r>
              <a:rPr lang="he-IL" sz="1500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, חנה סנש, פנחס ספיר, הדר יוסף, אבנר, יורדי הסירה, </a:t>
            </a:r>
            <a:r>
              <a:rPr lang="he-IL" sz="1500" kern="1200" dirty="0" err="1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קלצ'קין</a:t>
            </a:r>
            <a:r>
              <a:rPr lang="he-IL" sz="1500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, </a:t>
            </a:r>
            <a:r>
              <a:rPr lang="he-IL" sz="1500" kern="1200" dirty="0" err="1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מטלון</a:t>
            </a:r>
            <a:r>
              <a:rPr lang="he-IL" sz="1500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, שלבים, שמחה </a:t>
            </a:r>
            <a:r>
              <a:rPr lang="he-IL" sz="1500" kern="1200" dirty="0" err="1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הולצברג</a:t>
            </a:r>
            <a:r>
              <a:rPr lang="he-IL" sz="1500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, הבעל שם טוב, הלל הזקן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רמת גן – בני ברק: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דרך ששת הימים, שביל יונתן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גבעת שמואל: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יצחק רבין- ז'בוטינסקי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ראשון לציון: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קוממיות – משה דיין, יצחק רבין – משה דיין, יגאל ידלין – וולפסון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ירושלים: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מתחנה לתחנה: שכונת גבעת מרדכי- צפון גן סאקר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B4CE5A7-70BC-4D8A-9F3A-189B915E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1" y="1689579"/>
            <a:ext cx="3249783" cy="470595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5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757" y="401204"/>
            <a:ext cx="119836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מחיר הדרך – שלב ראשון</a:t>
            </a:r>
          </a:p>
        </p:txBody>
      </p:sp>
      <p:pic>
        <p:nvPicPr>
          <p:cNvPr id="14" name="Picture 36">
            <a:extLst>
              <a:ext uri="{FF2B5EF4-FFF2-40B4-BE49-F238E27FC236}">
                <a16:creationId xmlns:a16="http://schemas.microsoft.com/office/drawing/2014/main" id="{3E36201E-2D3B-4838-BB10-338D447F0B0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340" y="1834399"/>
            <a:ext cx="663226" cy="7386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684302C4-E205-4C24-8724-2CC1927B167B}"/>
              </a:ext>
            </a:extLst>
          </p:cNvPr>
          <p:cNvSpPr txBox="1"/>
          <p:nvPr/>
        </p:nvSpPr>
        <p:spPr>
          <a:xfrm>
            <a:off x="9931324" y="1751592"/>
            <a:ext cx="20176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800" dirty="0">
              <a:cs typeface="Alpha" pitchFamily="2" charset="-79"/>
            </a:endParaRPr>
          </a:p>
          <a:p>
            <a:pPr algn="ctr"/>
            <a:r>
              <a:rPr lang="he-IL" sz="2400" dirty="0">
                <a:cs typeface="Alpha" pitchFamily="2" charset="-79"/>
              </a:rPr>
              <a:t>3 טבעות סביב תל אביב</a:t>
            </a:r>
          </a:p>
          <a:p>
            <a:pPr algn="ctr"/>
            <a:endParaRPr lang="he-IL" sz="800" dirty="0">
              <a:cs typeface="Alpha" pitchFamily="2" charset="-79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94EE1340-DF08-4774-BA28-BF709AA4CD23}"/>
              </a:ext>
            </a:extLst>
          </p:cNvPr>
          <p:cNvSpPr txBox="1"/>
          <p:nvPr/>
        </p:nvSpPr>
        <p:spPr>
          <a:xfrm>
            <a:off x="6163428" y="1730096"/>
            <a:ext cx="281150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800" dirty="0">
              <a:cs typeface="Alpha" pitchFamily="2" charset="-79"/>
            </a:endParaRPr>
          </a:p>
          <a:p>
            <a:pPr algn="ctr"/>
            <a:r>
              <a:rPr lang="he-IL" sz="2400" dirty="0">
                <a:cs typeface="Alpha" pitchFamily="2" charset="-79"/>
              </a:rPr>
              <a:t>מחיר קבוע לכניסה לכל טבעת (6-15 ₪)</a:t>
            </a:r>
          </a:p>
          <a:p>
            <a:pPr algn="ctr"/>
            <a:endParaRPr lang="he-IL" sz="800" dirty="0">
              <a:cs typeface="Alpha" pitchFamily="2" charset="-79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3D329D6A-DEDC-4E89-83B6-B6BF46C4E69E}"/>
              </a:ext>
            </a:extLst>
          </p:cNvPr>
          <p:cNvSpPr txBox="1"/>
          <p:nvPr/>
        </p:nvSpPr>
        <p:spPr>
          <a:xfrm>
            <a:off x="272440" y="1731284"/>
            <a:ext cx="20176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800" dirty="0">
              <a:cs typeface="Alpha" pitchFamily="2" charset="-79"/>
            </a:endParaRPr>
          </a:p>
          <a:p>
            <a:pPr algn="ctr"/>
            <a:r>
              <a:rPr lang="he-IL" sz="2400" dirty="0">
                <a:cs typeface="Alpha" pitchFamily="2" charset="-79"/>
              </a:rPr>
              <a:t>צ'יפ ברכב לשם המדידה</a:t>
            </a:r>
          </a:p>
          <a:p>
            <a:pPr algn="ctr"/>
            <a:endParaRPr lang="he-IL" sz="800" dirty="0">
              <a:cs typeface="Alpha" pitchFamily="2" charset="-79"/>
            </a:endParaRP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6587FBE1-03E5-41E8-9AA6-BF47021FF56A}"/>
              </a:ext>
            </a:extLst>
          </p:cNvPr>
          <p:cNvSpPr/>
          <p:nvPr/>
        </p:nvSpPr>
        <p:spPr>
          <a:xfrm>
            <a:off x="1321567" y="378904"/>
            <a:ext cx="1340612" cy="11615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B04EE206-21EC-49BD-8DA6-EE7DF16CD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951" y="621631"/>
            <a:ext cx="115917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000" b="1" dirty="0">
                <a:latin typeface="Heebo" panose="00000500000000000000" pitchFamily="2" charset="-79"/>
                <a:cs typeface="Alpha" pitchFamily="2" charset="-79"/>
              </a:rPr>
              <a:t>2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000" b="1" dirty="0">
                <a:latin typeface="Heebo" panose="00000500000000000000" pitchFamily="2" charset="-79"/>
                <a:cs typeface="Alpha" pitchFamily="2" charset="-79"/>
              </a:rPr>
              <a:t>מיליארד</a:t>
            </a:r>
          </a:p>
        </p:txBody>
      </p:sp>
      <p:sp>
        <p:nvSpPr>
          <p:cNvPr id="24" name="מציין מיקום של מספר שקופית 8">
            <a:extLst>
              <a:ext uri="{FF2B5EF4-FFF2-40B4-BE49-F238E27FC236}">
                <a16:creationId xmlns:a16="http://schemas.microsoft.com/office/drawing/2014/main" id="{BCC10925-FD15-406F-A823-E53CC913AD6D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20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A77D93B0-0C3C-498E-AC2E-BBC2D8CDBF04}"/>
              </a:ext>
            </a:extLst>
          </p:cNvPr>
          <p:cNvSpPr txBox="1"/>
          <p:nvPr/>
        </p:nvSpPr>
        <p:spPr>
          <a:xfrm>
            <a:off x="3131796" y="1739142"/>
            <a:ext cx="211229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800" dirty="0">
              <a:cs typeface="Alpha" pitchFamily="2" charset="-79"/>
            </a:endParaRPr>
          </a:p>
          <a:p>
            <a:pPr algn="ctr"/>
            <a:r>
              <a:rPr lang="he-IL" sz="2400" dirty="0">
                <a:cs typeface="Alpha" pitchFamily="2" charset="-79"/>
              </a:rPr>
              <a:t>תקרה של </a:t>
            </a:r>
          </a:p>
          <a:p>
            <a:pPr algn="ctr"/>
            <a:r>
              <a:rPr lang="he-IL" sz="2400" dirty="0">
                <a:cs typeface="Alpha" pitchFamily="2" charset="-79"/>
              </a:rPr>
              <a:t>300 ₪ בחודש</a:t>
            </a:r>
          </a:p>
          <a:p>
            <a:pPr algn="ctr"/>
            <a:endParaRPr lang="he-IL" sz="800" dirty="0">
              <a:cs typeface="Alpha" pitchFamily="2" charset="-79"/>
            </a:endParaRPr>
          </a:p>
        </p:txBody>
      </p:sp>
      <p:pic>
        <p:nvPicPr>
          <p:cNvPr id="31" name="Picture 36">
            <a:extLst>
              <a:ext uri="{FF2B5EF4-FFF2-40B4-BE49-F238E27FC236}">
                <a16:creationId xmlns:a16="http://schemas.microsoft.com/office/drawing/2014/main" id="{869B32AF-7514-4FB3-8A5D-8322CD6149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61929" y="1844035"/>
            <a:ext cx="663226" cy="7386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C99B971-0621-41B0-80A8-7DE68E7EDA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17407" y="1844035"/>
            <a:ext cx="663226" cy="7386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8" name="Rectangle 1">
            <a:extLst>
              <a:ext uri="{FF2B5EF4-FFF2-40B4-BE49-F238E27FC236}">
                <a16:creationId xmlns:a16="http://schemas.microsoft.com/office/drawing/2014/main" id="{FFAB0B77-2F40-489B-8F81-52BFD5DD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79" y="3496015"/>
            <a:ext cx="119836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מחיר הדרך – שלב שני</a:t>
            </a:r>
          </a:p>
        </p:txBody>
      </p:sp>
      <p:pic>
        <p:nvPicPr>
          <p:cNvPr id="21" name="Picture 36">
            <a:extLst>
              <a:ext uri="{FF2B5EF4-FFF2-40B4-BE49-F238E27FC236}">
                <a16:creationId xmlns:a16="http://schemas.microsoft.com/office/drawing/2014/main" id="{BA5933D0-96FE-49B4-A3A0-00CEE7B439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2035" y="5071890"/>
            <a:ext cx="663226" cy="7386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39" name="Picture 36">
            <a:extLst>
              <a:ext uri="{FF2B5EF4-FFF2-40B4-BE49-F238E27FC236}">
                <a16:creationId xmlns:a16="http://schemas.microsoft.com/office/drawing/2014/main" id="{4504465D-8EBC-4B05-9865-C8467BB420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8639" y="5058893"/>
            <a:ext cx="663226" cy="7386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40" name="Picture 36">
            <a:extLst>
              <a:ext uri="{FF2B5EF4-FFF2-40B4-BE49-F238E27FC236}">
                <a16:creationId xmlns:a16="http://schemas.microsoft.com/office/drawing/2014/main" id="{2E9B6A5A-3711-4CB9-8AC5-81FA71AF4E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7386" y="5071890"/>
            <a:ext cx="663226" cy="7386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6B97E6C3-E91C-4633-9BD6-5A9D928F1330}"/>
              </a:ext>
            </a:extLst>
          </p:cNvPr>
          <p:cNvSpPr txBox="1"/>
          <p:nvPr/>
        </p:nvSpPr>
        <p:spPr>
          <a:xfrm>
            <a:off x="9725781" y="4704950"/>
            <a:ext cx="2159789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800" dirty="0">
              <a:cs typeface="Alpha" pitchFamily="2" charset="-79"/>
            </a:endParaRPr>
          </a:p>
          <a:p>
            <a:pPr algn="ctr"/>
            <a:r>
              <a:rPr lang="he-IL" sz="2400" dirty="0">
                <a:cs typeface="Alpha" pitchFamily="2" charset="-79"/>
              </a:rPr>
              <a:t>סיווג מקטעי כביש ל-3 סוגים (לפי רמות עומס)</a:t>
            </a:r>
          </a:p>
          <a:p>
            <a:pPr algn="ctr"/>
            <a:endParaRPr lang="he-IL" sz="800" dirty="0">
              <a:cs typeface="Alpha" pitchFamily="2" charset="-79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2B455165-42C0-4305-A85E-433126B48097}"/>
              </a:ext>
            </a:extLst>
          </p:cNvPr>
          <p:cNvSpPr txBox="1"/>
          <p:nvPr/>
        </p:nvSpPr>
        <p:spPr>
          <a:xfrm>
            <a:off x="6701621" y="4704950"/>
            <a:ext cx="1991281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800" dirty="0">
              <a:cs typeface="Alpha" pitchFamily="2" charset="-79"/>
            </a:endParaRPr>
          </a:p>
          <a:p>
            <a:pPr algn="ctr"/>
            <a:endParaRPr lang="he-IL" sz="1000" dirty="0">
              <a:cs typeface="Alpha" pitchFamily="2" charset="-79"/>
            </a:endParaRPr>
          </a:p>
          <a:p>
            <a:pPr algn="ctr"/>
            <a:r>
              <a:rPr lang="he-IL" sz="2400" dirty="0">
                <a:cs typeface="Alpha" pitchFamily="2" charset="-79"/>
              </a:rPr>
              <a:t>קביעת מחיר למקטעים</a:t>
            </a:r>
          </a:p>
          <a:p>
            <a:pPr algn="ctr"/>
            <a:endParaRPr lang="he-IL" sz="1600" dirty="0">
              <a:cs typeface="Alpha" pitchFamily="2" charset="-79"/>
            </a:endParaRPr>
          </a:p>
          <a:p>
            <a:pPr algn="ctr"/>
            <a:endParaRPr lang="he-IL" sz="800" dirty="0">
              <a:cs typeface="Alpha" pitchFamily="2" charset="-79"/>
            </a:endParaRP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B229CE4F-DC9C-43C4-A719-AAA5335BC058}"/>
              </a:ext>
            </a:extLst>
          </p:cNvPr>
          <p:cNvSpPr txBox="1"/>
          <p:nvPr/>
        </p:nvSpPr>
        <p:spPr>
          <a:xfrm>
            <a:off x="359876" y="4764113"/>
            <a:ext cx="2017600" cy="1354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800" dirty="0">
              <a:cs typeface="Alpha" pitchFamily="2" charset="-79"/>
            </a:endParaRPr>
          </a:p>
          <a:p>
            <a:pPr algn="ctr"/>
            <a:endParaRPr lang="he-IL" sz="1000" dirty="0">
              <a:cs typeface="Alpha" pitchFamily="2" charset="-79"/>
            </a:endParaRPr>
          </a:p>
          <a:p>
            <a:pPr algn="ctr"/>
            <a:r>
              <a:rPr lang="he-IL" sz="2400" dirty="0">
                <a:cs typeface="Alpha" pitchFamily="2" charset="-79"/>
              </a:rPr>
              <a:t>ביטול אגרת הרישוי השנתית</a:t>
            </a:r>
          </a:p>
          <a:p>
            <a:pPr algn="ctr"/>
            <a:endParaRPr lang="he-IL" sz="800" dirty="0">
              <a:cs typeface="Alpha" pitchFamily="2" charset="-79"/>
            </a:endParaRPr>
          </a:p>
          <a:p>
            <a:pPr algn="ctr"/>
            <a:endParaRPr lang="he-IL" sz="800" dirty="0">
              <a:cs typeface="Alpha" pitchFamily="2" charset="-79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666E7DAE-6A0D-4781-87E2-B1DB9A47DD5E}"/>
              </a:ext>
            </a:extLst>
          </p:cNvPr>
          <p:cNvSpPr txBox="1"/>
          <p:nvPr/>
        </p:nvSpPr>
        <p:spPr>
          <a:xfrm>
            <a:off x="3395805" y="4704950"/>
            <a:ext cx="211229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endParaRPr lang="he-IL" sz="800" dirty="0">
              <a:cs typeface="Alpha" pitchFamily="2" charset="-79"/>
            </a:endParaRPr>
          </a:p>
          <a:p>
            <a:pPr algn="ctr"/>
            <a:r>
              <a:rPr lang="he-IL" sz="2400" dirty="0">
                <a:cs typeface="Alpha" pitchFamily="2" charset="-79"/>
              </a:rPr>
              <a:t>מחיר ממוצע לנהג – </a:t>
            </a:r>
          </a:p>
          <a:p>
            <a:pPr algn="ctr"/>
            <a:r>
              <a:rPr lang="he-IL" sz="2400" dirty="0">
                <a:cs typeface="Alpha" pitchFamily="2" charset="-79"/>
              </a:rPr>
              <a:t>2000 ₪ בשנה</a:t>
            </a:r>
          </a:p>
          <a:p>
            <a:pPr algn="ctr"/>
            <a:endParaRPr lang="he-IL" sz="800" dirty="0">
              <a:cs typeface="Alpha" pitchFamily="2" charset="-79"/>
            </a:endParaRPr>
          </a:p>
        </p:txBody>
      </p:sp>
      <p:sp>
        <p:nvSpPr>
          <p:cNvPr id="49" name="Oval 16">
            <a:extLst>
              <a:ext uri="{FF2B5EF4-FFF2-40B4-BE49-F238E27FC236}">
                <a16:creationId xmlns:a16="http://schemas.microsoft.com/office/drawing/2014/main" id="{04712249-6674-4383-ACEC-2DBD05F8302E}"/>
              </a:ext>
            </a:extLst>
          </p:cNvPr>
          <p:cNvSpPr/>
          <p:nvPr/>
        </p:nvSpPr>
        <p:spPr>
          <a:xfrm>
            <a:off x="1281240" y="3399918"/>
            <a:ext cx="1340613" cy="11615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1B9CEFED-F980-4054-9324-2D1CA4A7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649" y="3651785"/>
            <a:ext cx="98619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000" b="1" dirty="0">
                <a:latin typeface="Heebo" panose="00000500000000000000" pitchFamily="2" charset="-79"/>
                <a:cs typeface="Alpha" pitchFamily="2" charset="-79"/>
              </a:rPr>
              <a:t>עד 6 מיליארד</a:t>
            </a:r>
          </a:p>
        </p:txBody>
      </p:sp>
    </p:spTree>
    <p:extLst>
      <p:ext uri="{BB962C8B-B14F-4D97-AF65-F5344CB8AC3E}">
        <p14:creationId xmlns:p14="http://schemas.microsoft.com/office/powerpoint/2010/main" val="235351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5D61EAEF-1BEC-4897-A66E-36ACD3AFBF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580" y="157848"/>
            <a:ext cx="1139592" cy="1169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9">
            <a:extLst>
              <a:ext uri="{FF2B5EF4-FFF2-40B4-BE49-F238E27FC236}">
                <a16:creationId xmlns:a16="http://schemas.microsoft.com/office/drawing/2014/main" id="{B92AE772-9501-40A3-B749-20409D8D42C3}"/>
              </a:ext>
            </a:extLst>
          </p:cNvPr>
          <p:cNvSpPr/>
          <p:nvPr/>
        </p:nvSpPr>
        <p:spPr>
          <a:xfrm>
            <a:off x="1203113" y="2973125"/>
            <a:ext cx="2970637" cy="1803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lpha" pitchFamily="2" charset="-79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3BDF326-764F-4933-B44B-5F6052C27BB4}"/>
              </a:ext>
            </a:extLst>
          </p:cNvPr>
          <p:cNvSpPr/>
          <p:nvPr/>
        </p:nvSpPr>
        <p:spPr>
          <a:xfrm>
            <a:off x="4717098" y="2962398"/>
            <a:ext cx="2970637" cy="1803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75AD23C-241D-4EF4-8D9D-026DD16B6C2C}"/>
              </a:ext>
            </a:extLst>
          </p:cNvPr>
          <p:cNvSpPr/>
          <p:nvPr/>
        </p:nvSpPr>
        <p:spPr>
          <a:xfrm>
            <a:off x="1214377" y="1485229"/>
            <a:ext cx="9932530" cy="9146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AFCA23A-5194-4E40-9688-4BBB43041421}"/>
              </a:ext>
            </a:extLst>
          </p:cNvPr>
          <p:cNvSpPr txBox="1"/>
          <p:nvPr/>
        </p:nvSpPr>
        <p:spPr>
          <a:xfrm>
            <a:off x="4798777" y="3426687"/>
            <a:ext cx="278679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ctr" rtl="1">
              <a:defRPr sz="3600" b="1">
                <a:solidFill>
                  <a:schemeClr val="tx1"/>
                </a:solidFill>
                <a:latin typeface="Heebo" charset="0"/>
                <a:ea typeface="Heebo" charset="0"/>
                <a:cs typeface="Heebo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he-IL" sz="2400" b="0" dirty="0">
                <a:cs typeface="Alpha" pitchFamily="2" charset="-79"/>
              </a:rPr>
              <a:t>השלכות של זיהום אוויר, גודש ורעש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F5A47FCD-637D-497D-BA14-5D93403F4037}"/>
              </a:ext>
            </a:extLst>
          </p:cNvPr>
          <p:cNvSpPr txBox="1"/>
          <p:nvPr/>
        </p:nvSpPr>
        <p:spPr>
          <a:xfrm>
            <a:off x="1295031" y="3486002"/>
            <a:ext cx="27867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ctr" rtl="1">
              <a:defRPr sz="3600" b="1">
                <a:solidFill>
                  <a:schemeClr val="tx1"/>
                </a:solidFill>
                <a:latin typeface="Heebo" charset="0"/>
                <a:ea typeface="Heebo" charset="0"/>
                <a:cs typeface="Heebo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he-IL" sz="2400" b="0" dirty="0">
                <a:cs typeface="Alpha" pitchFamily="2" charset="-79"/>
              </a:rPr>
              <a:t>פגיעה במרקם העירוני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1B3C7414-36BF-4965-BC44-D4F9948923CF}"/>
              </a:ext>
            </a:extLst>
          </p:cNvPr>
          <p:cNvSpPr/>
          <p:nvPr/>
        </p:nvSpPr>
        <p:spPr>
          <a:xfrm>
            <a:off x="1214377" y="5218464"/>
            <a:ext cx="9921265" cy="8570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39F1F4F-2A54-46C0-AD94-6A140573499A}"/>
              </a:ext>
            </a:extLst>
          </p:cNvPr>
          <p:cNvSpPr/>
          <p:nvPr/>
        </p:nvSpPr>
        <p:spPr>
          <a:xfrm>
            <a:off x="8176269" y="2973125"/>
            <a:ext cx="2970637" cy="1803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2">
            <a:extLst>
              <a:ext uri="{FF2B5EF4-FFF2-40B4-BE49-F238E27FC236}">
                <a16:creationId xmlns:a16="http://schemas.microsoft.com/office/drawing/2014/main" id="{E1F60C29-1BB5-43B1-8280-626C30F70D35}"/>
              </a:ext>
            </a:extLst>
          </p:cNvPr>
          <p:cNvSpPr/>
          <p:nvPr/>
        </p:nvSpPr>
        <p:spPr>
          <a:xfrm>
            <a:off x="8268181" y="3336523"/>
            <a:ext cx="2793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sz="2400" dirty="0">
                <a:latin typeface="Heebo" charset="0"/>
                <a:ea typeface="Heebo" charset="0"/>
                <a:cs typeface="Alpha" pitchFamily="2" charset="-79"/>
              </a:rPr>
              <a:t>מזינה את עצמה: גידול בהיצע מוביל לגידול בביקוש</a:t>
            </a:r>
            <a:endParaRPr lang="en-US" sz="1600" dirty="0">
              <a:latin typeface="Heebo" charset="0"/>
              <a:ea typeface="Heebo" charset="0"/>
              <a:cs typeface="Alpha" pitchFamily="2" charset="-79"/>
            </a:endParaRPr>
          </a:p>
        </p:txBody>
      </p:sp>
      <p:sp>
        <p:nvSpPr>
          <p:cNvPr id="41" name="כותרת 1">
            <a:extLst>
              <a:ext uri="{FF2B5EF4-FFF2-40B4-BE49-F238E27FC236}">
                <a16:creationId xmlns:a16="http://schemas.microsoft.com/office/drawing/2014/main" id="{A86E95A2-B2E8-48C5-8C49-CE60E09F8F1C}"/>
              </a:ext>
            </a:extLst>
          </p:cNvPr>
          <p:cNvSpPr txBox="1">
            <a:spLocks/>
          </p:cNvSpPr>
          <p:nvPr/>
        </p:nvSpPr>
        <p:spPr>
          <a:xfrm>
            <a:off x="1203113" y="1842241"/>
            <a:ext cx="993253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200"/>
              </a:lnSpc>
              <a:defRPr sz="3600" b="1">
                <a:solidFill>
                  <a:schemeClr val="bg1"/>
                </a:solidFill>
                <a:latin typeface="Heebo" charset="0"/>
                <a:ea typeface="Heebo" charset="0"/>
                <a:cs typeface="Heebo" charset="0"/>
              </a:defRPr>
            </a:lvl1pPr>
          </a:lstStyle>
          <a:p>
            <a:r>
              <a:rPr lang="he-IL" b="0" dirty="0">
                <a:cs typeface="Alpha" pitchFamily="2" charset="-79"/>
              </a:rPr>
              <a:t>מדיניות של </a:t>
            </a:r>
            <a:r>
              <a:rPr lang="he-IL" dirty="0">
                <a:cs typeface="Alpha" pitchFamily="2" charset="-79"/>
              </a:rPr>
              <a:t>סיפוק ביקושים </a:t>
            </a:r>
            <a:r>
              <a:rPr lang="he-IL" b="0" dirty="0">
                <a:cs typeface="Alpha" pitchFamily="2" charset="-79"/>
              </a:rPr>
              <a:t>מועדת לכישלון</a:t>
            </a:r>
          </a:p>
        </p:txBody>
      </p:sp>
      <p:sp>
        <p:nvSpPr>
          <p:cNvPr id="43" name="כותרת 1">
            <a:extLst>
              <a:ext uri="{FF2B5EF4-FFF2-40B4-BE49-F238E27FC236}">
                <a16:creationId xmlns:a16="http://schemas.microsoft.com/office/drawing/2014/main" id="{CD30CD67-2487-408B-9B54-F829187555BA}"/>
              </a:ext>
            </a:extLst>
          </p:cNvPr>
          <p:cNvSpPr txBox="1">
            <a:spLocks/>
          </p:cNvSpPr>
          <p:nvPr/>
        </p:nvSpPr>
        <p:spPr>
          <a:xfrm>
            <a:off x="1214375" y="5491539"/>
            <a:ext cx="9921267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200"/>
              </a:lnSpc>
              <a:defRPr sz="3600" b="1">
                <a:solidFill>
                  <a:schemeClr val="bg1"/>
                </a:solidFill>
                <a:latin typeface="Heebo" charset="0"/>
                <a:ea typeface="Heebo" charset="0"/>
                <a:cs typeface="Heebo" charset="0"/>
              </a:defRPr>
            </a:lvl1pPr>
          </a:lstStyle>
          <a:p>
            <a:r>
              <a:rPr lang="he-IL" b="0" dirty="0">
                <a:cs typeface="Alpha" pitchFamily="2" charset="-79"/>
              </a:rPr>
              <a:t>המדיניות הנכונה :</a:t>
            </a:r>
            <a:r>
              <a:rPr lang="he-IL" dirty="0">
                <a:cs typeface="Alpha" pitchFamily="2" charset="-79"/>
              </a:rPr>
              <a:t> ניהול ביקושים</a:t>
            </a:r>
          </a:p>
        </p:txBody>
      </p:sp>
      <p:sp>
        <p:nvSpPr>
          <p:cNvPr id="18" name="מציין מיקום של מספר שקופית 8">
            <a:extLst>
              <a:ext uri="{FF2B5EF4-FFF2-40B4-BE49-F238E27FC236}">
                <a16:creationId xmlns:a16="http://schemas.microsoft.com/office/drawing/2014/main" id="{26ACED3D-9259-4617-8FBD-71BF7E363D72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21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EE3F2B8-29A2-4A16-97FD-8522ABF0F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20267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מחיר החנייה</a:t>
            </a:r>
          </a:p>
        </p:txBody>
      </p:sp>
    </p:spTree>
    <p:extLst>
      <p:ext uri="{BB962C8B-B14F-4D97-AF65-F5344CB8AC3E}">
        <p14:creationId xmlns:p14="http://schemas.microsoft.com/office/powerpoint/2010/main" val="1628274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20267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מחיר החנייה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A8894902-945D-4E09-9F11-8EF2E284AAD2}"/>
              </a:ext>
            </a:extLst>
          </p:cNvPr>
          <p:cNvSpPr/>
          <p:nvPr/>
        </p:nvSpPr>
        <p:spPr>
          <a:xfrm>
            <a:off x="265544" y="974690"/>
            <a:ext cx="7330188" cy="5709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endParaRPr lang="he-IL" sz="2000" b="1" dirty="0">
              <a:solidFill>
                <a:schemeClr val="tx1"/>
              </a:solidFill>
              <a:cs typeface="Alpha" pitchFamily="2" charset="-79"/>
            </a:endParaRPr>
          </a:p>
          <a:p>
            <a:pPr algn="ctr">
              <a:spcAft>
                <a:spcPts val="600"/>
              </a:spcAft>
            </a:pPr>
            <a:r>
              <a:rPr lang="he-IL" sz="4400" b="1" dirty="0">
                <a:solidFill>
                  <a:schemeClr val="tx1"/>
                </a:solidFill>
                <a:cs typeface="Alpha" pitchFamily="2" charset="-79"/>
              </a:rPr>
              <a:t>שווי שימוש חנייה במקומות העבודה</a:t>
            </a:r>
          </a:p>
          <a:p>
            <a:pPr algn="ctr">
              <a:spcAft>
                <a:spcPts val="600"/>
              </a:spcAft>
            </a:pPr>
            <a:endParaRPr lang="he-IL" sz="4400" b="1" dirty="0">
              <a:solidFill>
                <a:schemeClr val="tx1"/>
              </a:solidFill>
              <a:cs typeface="Alpha" pitchFamily="2" charset="-79"/>
            </a:endParaRPr>
          </a:p>
          <a:p>
            <a:pPr algn="ctr"/>
            <a:r>
              <a:rPr lang="he-IL" sz="3200" b="1" dirty="0">
                <a:solidFill>
                  <a:schemeClr val="tx1"/>
                </a:solidFill>
                <a:cs typeface="Alpha" pitchFamily="2" charset="-79"/>
              </a:rPr>
              <a:t>מהלך מאזן אפשרי:</a:t>
            </a:r>
          </a:p>
          <a:p>
            <a:pPr algn="ctr"/>
            <a:r>
              <a:rPr lang="he-IL" sz="3200" b="1" dirty="0">
                <a:solidFill>
                  <a:schemeClr val="tx1"/>
                </a:solidFill>
                <a:cs typeface="Alpha" pitchFamily="2" charset="-79"/>
              </a:rPr>
              <a:t>פטור ממס הכנסה על שימוש בתחבורה ציבורית</a:t>
            </a:r>
            <a:endParaRPr lang="he-IL" sz="2400" dirty="0">
              <a:solidFill>
                <a:schemeClr val="tx1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96476F9-C400-46B4-8321-CF74802BF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13469" y="2506265"/>
            <a:ext cx="3779223" cy="3006057"/>
          </a:xfrm>
          <a:prstGeom prst="rect">
            <a:avLst/>
          </a:prstGeom>
        </p:spPr>
      </p:pic>
      <p:sp>
        <p:nvSpPr>
          <p:cNvPr id="8" name="Oval 16">
            <a:extLst>
              <a:ext uri="{FF2B5EF4-FFF2-40B4-BE49-F238E27FC236}">
                <a16:creationId xmlns:a16="http://schemas.microsoft.com/office/drawing/2014/main" id="{CB120FAC-18DE-444A-9445-FE015A78E77F}"/>
              </a:ext>
            </a:extLst>
          </p:cNvPr>
          <p:cNvSpPr/>
          <p:nvPr/>
        </p:nvSpPr>
        <p:spPr>
          <a:xfrm>
            <a:off x="443931" y="154198"/>
            <a:ext cx="1519780" cy="13954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91E8448-6886-4393-A74A-46A475F3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98" y="738577"/>
            <a:ext cx="11591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000" b="1" dirty="0">
                <a:latin typeface="Heebo" panose="00000500000000000000" pitchFamily="2" charset="-79"/>
                <a:cs typeface="Alpha" pitchFamily="2" charset="-79"/>
              </a:rPr>
              <a:t>1.5 מיליארד</a:t>
            </a:r>
          </a:p>
        </p:txBody>
      </p:sp>
      <p:sp>
        <p:nvSpPr>
          <p:cNvPr id="11" name="מציין מיקום של מספר שקופית 8">
            <a:extLst>
              <a:ext uri="{FF2B5EF4-FFF2-40B4-BE49-F238E27FC236}">
                <a16:creationId xmlns:a16="http://schemas.microsoft.com/office/drawing/2014/main" id="{43DBF7E1-473F-42E7-A366-7D61306C1B15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22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248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-16625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20267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מחיר החנייה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A8894902-945D-4E09-9F11-8EF2E284AAD2}"/>
              </a:ext>
            </a:extLst>
          </p:cNvPr>
          <p:cNvSpPr/>
          <p:nvPr/>
        </p:nvSpPr>
        <p:spPr>
          <a:xfrm>
            <a:off x="265544" y="974690"/>
            <a:ext cx="7330188" cy="57096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endParaRPr lang="he-IL" sz="2000" b="1" dirty="0">
              <a:solidFill>
                <a:schemeClr val="tx1"/>
              </a:solidFill>
              <a:cs typeface="Alpha" pitchFamily="2" charset="-79"/>
            </a:endParaRPr>
          </a:p>
          <a:p>
            <a:pPr algn="ctr"/>
            <a:r>
              <a:rPr lang="he-IL" sz="4400" b="1" dirty="0">
                <a:solidFill>
                  <a:schemeClr val="tx1"/>
                </a:solidFill>
                <a:cs typeface="Alpha" pitchFamily="2" charset="-79"/>
              </a:rPr>
              <a:t>חנייה בכחול לבן :</a:t>
            </a:r>
          </a:p>
          <a:p>
            <a:pPr algn="ctr"/>
            <a:endParaRPr lang="he-IL" sz="4400" b="1" dirty="0">
              <a:solidFill>
                <a:schemeClr val="tx1"/>
              </a:solidFill>
              <a:cs typeface="Alpha" pitchFamily="2" charset="-79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e-IL" sz="4400" b="1" dirty="0">
                <a:solidFill>
                  <a:schemeClr val="tx1"/>
                </a:solidFill>
                <a:cs typeface="Alpha" pitchFamily="2" charset="-79"/>
              </a:rPr>
              <a:t>מחיר מינימום במקום מחיר מקסימום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he-IL" sz="4400" b="1" dirty="0">
                <a:solidFill>
                  <a:schemeClr val="tx1"/>
                </a:solidFill>
                <a:cs typeface="Alpha" pitchFamily="2" charset="-79"/>
              </a:rPr>
              <a:t>הכפלת התעריף הנוכחי</a:t>
            </a:r>
          </a:p>
          <a:p>
            <a:pPr algn="ctr"/>
            <a:endParaRPr lang="he-IL" sz="2400" dirty="0">
              <a:solidFill>
                <a:schemeClr val="tx1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70739DB-C235-41C6-8E6E-31AB16B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85580" y="1981600"/>
            <a:ext cx="3471549" cy="3471549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AAC40DB-CF3A-4B7B-B1F5-2C3BB6E545FD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5" tooltip="http://pngimg.com/download/79841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6" tooltip="https://creativecommons.org/licenses/by-nc/3.0/"/>
              </a:rPr>
              <a:t>CC BY-NC</a:t>
            </a:r>
            <a:endParaRPr lang="he-IL" sz="900"/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E6764FD4-E8D6-4BAB-899C-59DE28921E1E}"/>
              </a:ext>
            </a:extLst>
          </p:cNvPr>
          <p:cNvSpPr/>
          <p:nvPr/>
        </p:nvSpPr>
        <p:spPr>
          <a:xfrm>
            <a:off x="443931" y="154198"/>
            <a:ext cx="1519780" cy="13954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96E1C50-571D-4044-BC1C-1FA7CCD26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98" y="584689"/>
            <a:ext cx="115917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000" b="1" dirty="0">
                <a:latin typeface="Heebo" panose="00000500000000000000" pitchFamily="2" charset="-79"/>
                <a:cs typeface="Alpha" pitchFamily="2" charset="-79"/>
              </a:rPr>
              <a:t>קשה להעריך</a:t>
            </a:r>
          </a:p>
        </p:txBody>
      </p:sp>
      <p:sp>
        <p:nvSpPr>
          <p:cNvPr id="12" name="מציין מיקום של מספר שקופית 8">
            <a:extLst>
              <a:ext uri="{FF2B5EF4-FFF2-40B4-BE49-F238E27FC236}">
                <a16:creationId xmlns:a16="http://schemas.microsoft.com/office/drawing/2014/main" id="{73957E67-3BAE-46B6-A3C8-D69BA89DC450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23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159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3631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199" y="234490"/>
            <a:ext cx="119836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הקלה במיסוי "</a:t>
            </a:r>
            <a:r>
              <a:rPr lang="he-IL" alt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שאטלים</a:t>
            </a:r>
            <a:r>
              <a:rPr lang="he-IL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" למקומות התעסוקה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C380B629-60F7-4C30-A7D4-566F1C4399F0}"/>
              </a:ext>
            </a:extLst>
          </p:cNvPr>
          <p:cNvSpPr txBox="1"/>
          <p:nvPr/>
        </p:nvSpPr>
        <p:spPr>
          <a:xfrm>
            <a:off x="729190" y="1630150"/>
            <a:ext cx="10329540" cy="116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endParaRPr lang="he-IL" sz="2800" dirty="0">
              <a:latin typeface="Heebo Medium" charset="0"/>
              <a:ea typeface="Heebo" charset="0"/>
              <a:cs typeface="Heebo Medium" charset="0"/>
            </a:endParaRPr>
          </a:p>
          <a:p>
            <a:pPr lvl="0" algn="ctr" rtl="1">
              <a:lnSpc>
                <a:spcPct val="150000"/>
              </a:lnSpc>
            </a:pPr>
            <a:endParaRPr lang="he-IL" sz="2000" dirty="0">
              <a:latin typeface="Heebo Medium" charset="0"/>
              <a:ea typeface="Heebo Medium" charset="0"/>
              <a:cs typeface="Heebo Medium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E2F7809-8BB5-4EE1-9D75-FA31C0A1932E}"/>
              </a:ext>
            </a:extLst>
          </p:cNvPr>
          <p:cNvSpPr/>
          <p:nvPr/>
        </p:nvSpPr>
        <p:spPr>
          <a:xfrm>
            <a:off x="6981796" y="1645999"/>
            <a:ext cx="4618576" cy="16228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sz="2000" dirty="0">
              <a:solidFill>
                <a:schemeClr val="tx1"/>
              </a:solidFill>
              <a:cs typeface="Alpha" pitchFamily="2" charset="-79"/>
            </a:endParaRPr>
          </a:p>
          <a:p>
            <a:pPr algn="ctr"/>
            <a:r>
              <a:rPr lang="he-IL" sz="2800" dirty="0" err="1">
                <a:solidFill>
                  <a:schemeClr val="bg1"/>
                </a:solidFill>
                <a:cs typeface="Alpha" pitchFamily="2" charset="-79"/>
              </a:rPr>
              <a:t>שאטלים</a:t>
            </a:r>
            <a:r>
              <a:rPr lang="he-IL" sz="2800" dirty="0">
                <a:solidFill>
                  <a:schemeClr val="bg1"/>
                </a:solidFill>
                <a:cs typeface="Alpha" pitchFamily="2" charset="-79"/>
              </a:rPr>
              <a:t> ממומנים ע"י המעסיק בכדי לצמצם הגעה ברכב פרטי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F09AA716-E126-41B5-B0CC-9BDF10CC7240}"/>
              </a:ext>
            </a:extLst>
          </p:cNvPr>
          <p:cNvSpPr/>
          <p:nvPr/>
        </p:nvSpPr>
        <p:spPr>
          <a:xfrm>
            <a:off x="729188" y="1630150"/>
            <a:ext cx="4469265" cy="1627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sz="2000" dirty="0">
              <a:solidFill>
                <a:schemeClr val="tx1"/>
              </a:solidFill>
              <a:cs typeface="Alpha" pitchFamily="2" charset="-79"/>
            </a:endParaRPr>
          </a:p>
          <a:p>
            <a:pPr algn="ctr"/>
            <a:endParaRPr lang="he-IL" sz="1600" dirty="0">
              <a:solidFill>
                <a:schemeClr val="tx1"/>
              </a:solidFill>
              <a:cs typeface="Alpha" pitchFamily="2" charset="-79"/>
            </a:endParaRPr>
          </a:p>
          <a:p>
            <a:pPr algn="ctr"/>
            <a:r>
              <a:rPr lang="he-IL" sz="2800" dirty="0">
                <a:solidFill>
                  <a:schemeClr val="bg1"/>
                </a:solidFill>
                <a:cs typeface="Alpha" pitchFamily="2" charset="-79"/>
              </a:rPr>
              <a:t>הטבה לעובדים הנדרשת במס 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9274B2A-9776-4A1E-A2BA-49BA63360C58}"/>
              </a:ext>
            </a:extLst>
          </p:cNvPr>
          <p:cNvSpPr/>
          <p:nvPr/>
        </p:nvSpPr>
        <p:spPr>
          <a:xfrm>
            <a:off x="729191" y="3677502"/>
            <a:ext cx="10861136" cy="12260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solidFill>
                  <a:schemeClr val="bg1"/>
                </a:solidFill>
                <a:cs typeface="Alpha" pitchFamily="2" charset="-79"/>
              </a:rPr>
              <a:t>המס מייקר בכ-20%-50% את העלויות המקוריות </a:t>
            </a:r>
          </a:p>
        </p:txBody>
      </p:sp>
      <p:sp>
        <p:nvSpPr>
          <p:cNvPr id="21" name="מציין מיקום של מספר שקופית 8">
            <a:extLst>
              <a:ext uri="{FF2B5EF4-FFF2-40B4-BE49-F238E27FC236}">
                <a16:creationId xmlns:a16="http://schemas.microsoft.com/office/drawing/2014/main" id="{5DF8503A-820F-4FC3-B0C4-32D3F7DD51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24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D9EEFDA6-7AAC-430B-A3A2-D3EC7BDA4BA5}"/>
              </a:ext>
            </a:extLst>
          </p:cNvPr>
          <p:cNvSpPr txBox="1"/>
          <p:nvPr/>
        </p:nvSpPr>
        <p:spPr>
          <a:xfrm>
            <a:off x="2871788" y="5944615"/>
            <a:ext cx="871853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b="0" i="0" u="none" strike="noStrike" baseline="0" dirty="0">
                <a:solidFill>
                  <a:schemeClr val="tx1"/>
                </a:solidFill>
                <a:latin typeface="Tahoma" panose="020B0604030504040204" pitchFamily="34" charset="0"/>
                <a:cs typeface="Alpha" pitchFamily="2" charset="-79"/>
              </a:rPr>
              <a:t>נשמרת מגמת המיסוי המתמרצת שימוש ברכב פרטי</a:t>
            </a:r>
            <a:endParaRPr lang="he-IL" sz="2800" dirty="0">
              <a:solidFill>
                <a:schemeClr val="tx1"/>
              </a:solidFill>
              <a:cs typeface="Alpha" pitchFamily="2" charset="-79"/>
            </a:endParaRPr>
          </a:p>
        </p:txBody>
      </p:sp>
      <p:pic>
        <p:nvPicPr>
          <p:cNvPr id="36" name="Picture 55">
            <a:extLst>
              <a:ext uri="{FF2B5EF4-FFF2-40B4-BE49-F238E27FC236}">
                <a16:creationId xmlns:a16="http://schemas.microsoft.com/office/drawing/2014/main" id="{CDB1219A-9439-4F9D-A70A-90495FE01B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83168" y="1901335"/>
            <a:ext cx="813913" cy="90649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413C0142-23E8-406F-9111-43B5E92E3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9185" y="5087162"/>
            <a:ext cx="1871816" cy="14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16D5AF92-E884-4E16-80D5-CF6D141E6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5445" y="5286681"/>
            <a:ext cx="1871816" cy="1403862"/>
          </a:xfrm>
          <a:prstGeom prst="rect">
            <a:avLst/>
          </a:prstGeom>
        </p:spPr>
      </p:pic>
      <p:sp>
        <p:nvSpPr>
          <p:cNvPr id="23" name="מלבן 22">
            <a:extLst>
              <a:ext uri="{FF2B5EF4-FFF2-40B4-BE49-F238E27FC236}">
                <a16:creationId xmlns:a16="http://schemas.microsoft.com/office/drawing/2014/main" id="{9ECA79A7-029B-4990-8852-F012B09962A1}"/>
              </a:ext>
            </a:extLst>
          </p:cNvPr>
          <p:cNvSpPr/>
          <p:nvPr/>
        </p:nvSpPr>
        <p:spPr>
          <a:xfrm>
            <a:off x="1300424" y="1440628"/>
            <a:ext cx="9739496" cy="148320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200" dirty="0">
                <a:solidFill>
                  <a:schemeClr val="bg1"/>
                </a:solidFill>
                <a:cs typeface="Alpha" pitchFamily="2" charset="-79"/>
              </a:rPr>
              <a:t>לאפשר בפקודת ובתקנות המס הכרה בהוצאות הסעות עובדים, </a:t>
            </a:r>
            <a:r>
              <a:rPr lang="he-IL" sz="3200" b="1" dirty="0">
                <a:solidFill>
                  <a:schemeClr val="bg1"/>
                </a:solidFill>
                <a:cs typeface="Alpha" pitchFamily="2" charset="-79"/>
              </a:rPr>
              <a:t>מבלי שיחשבו כהטבה לעובדים</a:t>
            </a:r>
            <a:endParaRPr lang="he-IL" sz="3200" dirty="0">
              <a:solidFill>
                <a:schemeClr val="bg1"/>
              </a:solidFill>
              <a:cs typeface="Alpha" pitchFamily="2" charset="-79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3A2FA1B2-AB31-498B-9533-EED1C6999338}"/>
              </a:ext>
            </a:extLst>
          </p:cNvPr>
          <p:cNvSpPr/>
          <p:nvPr/>
        </p:nvSpPr>
        <p:spPr>
          <a:xfrm>
            <a:off x="1300423" y="3458341"/>
            <a:ext cx="4099887" cy="169253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cs typeface="Alpha" pitchFamily="2" charset="-79"/>
              </a:rPr>
              <a:t>אומדן רווח:</a:t>
            </a:r>
          </a:p>
          <a:p>
            <a:pPr algn="ctr"/>
            <a:endParaRPr lang="he-IL" sz="800" b="1" i="0" u="none" strike="noStrike" baseline="0" dirty="0">
              <a:solidFill>
                <a:schemeClr val="bg1"/>
              </a:solidFill>
              <a:latin typeface="Tahoma" panose="020B0604030504040204" pitchFamily="34" charset="0"/>
              <a:cs typeface="Alpha" pitchFamily="2" charset="-79"/>
            </a:endParaRPr>
          </a:p>
          <a:p>
            <a:pPr algn="ctr"/>
            <a:r>
              <a:rPr lang="he-IL" sz="20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cs typeface="Alpha" pitchFamily="2" charset="-79"/>
              </a:rPr>
              <a:t>כ- </a:t>
            </a:r>
            <a:r>
              <a:rPr lang="he-IL" sz="2000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cs typeface="Alpha" pitchFamily="2" charset="-79"/>
              </a:rPr>
              <a:t>575 מיליון ₪ </a:t>
            </a:r>
            <a:r>
              <a:rPr lang="he-IL" sz="20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cs typeface="Alpha" pitchFamily="2" charset="-79"/>
              </a:rPr>
              <a:t>בשנה</a:t>
            </a: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cs typeface="Alpha" pitchFamily="2" charset="-79"/>
              </a:rPr>
              <a:t>(בחישוב מעבר של 2% </a:t>
            </a:r>
            <a:r>
              <a:rPr lang="he-IL" sz="2000" dirty="0" err="1">
                <a:solidFill>
                  <a:schemeClr val="bg1"/>
                </a:solidFill>
                <a:latin typeface="Tahoma" panose="020B0604030504040204" pitchFamily="34" charset="0"/>
                <a:cs typeface="Alpha" pitchFamily="2" charset="-79"/>
              </a:rPr>
              <a:t>לשאטלים</a:t>
            </a: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cs typeface="Alpha" pitchFamily="2" charset="-79"/>
              </a:rPr>
              <a:t>)</a:t>
            </a:r>
            <a:endParaRPr lang="he-IL" sz="2000" dirty="0">
              <a:solidFill>
                <a:schemeClr val="bg1"/>
              </a:solidFill>
              <a:cs typeface="Alpha" pitchFamily="2" charset="-79"/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AA22CD47-A003-41BC-843E-44777027537A}"/>
              </a:ext>
            </a:extLst>
          </p:cNvPr>
          <p:cNvSpPr/>
          <p:nvPr/>
        </p:nvSpPr>
        <p:spPr>
          <a:xfrm>
            <a:off x="8040069" y="3458341"/>
            <a:ext cx="2999850" cy="16925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cs typeface="Alpha" pitchFamily="2" charset="-79"/>
              </a:rPr>
              <a:t>אומדן ירידה בהכנסות:</a:t>
            </a:r>
          </a:p>
          <a:p>
            <a:pPr algn="ctr"/>
            <a:endParaRPr lang="he-IL" sz="2400" b="1" dirty="0">
              <a:solidFill>
                <a:schemeClr val="bg1"/>
              </a:solidFill>
              <a:cs typeface="Alpha" pitchFamily="2" charset="-79"/>
            </a:endParaRPr>
          </a:p>
          <a:p>
            <a:pPr algn="ctr"/>
            <a:r>
              <a:rPr lang="he-IL" sz="2000" b="1" dirty="0">
                <a:solidFill>
                  <a:schemeClr val="bg1"/>
                </a:solidFill>
                <a:cs typeface="Alpha" pitchFamily="2" charset="-79"/>
              </a:rPr>
              <a:t>200-250 מיליון ₪ </a:t>
            </a:r>
            <a:r>
              <a:rPr lang="he-IL" sz="2000" dirty="0">
                <a:solidFill>
                  <a:schemeClr val="bg1"/>
                </a:solidFill>
                <a:cs typeface="Alpha" pitchFamily="2" charset="-79"/>
              </a:rPr>
              <a:t>בשנה</a:t>
            </a:r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1FC76FEF-718E-4C0F-AD5F-B6C87B085BF0}"/>
              </a:ext>
            </a:extLst>
          </p:cNvPr>
          <p:cNvCxnSpPr>
            <a:cxnSpLocks/>
          </p:cNvCxnSpPr>
          <p:nvPr/>
        </p:nvCxnSpPr>
        <p:spPr>
          <a:xfrm>
            <a:off x="5986463" y="4165529"/>
            <a:ext cx="1385887" cy="0"/>
          </a:xfrm>
          <a:prstGeom prst="straightConnector1">
            <a:avLst/>
          </a:prstGeom>
          <a:ln w="8572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3330B994-DEB8-4FD7-9223-09EE6F9BFC72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25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CE6D1B0-4923-4AD1-8FAF-09EC1450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199" y="234490"/>
            <a:ext cx="119836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הקלה במיסוי "</a:t>
            </a:r>
            <a:r>
              <a:rPr lang="he-IL" alt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שאטלים</a:t>
            </a:r>
            <a:r>
              <a:rPr lang="he-IL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" למקומות התעסוקה</a:t>
            </a:r>
          </a:p>
        </p:txBody>
      </p:sp>
    </p:spTree>
    <p:extLst>
      <p:ext uri="{BB962C8B-B14F-4D97-AF65-F5344CB8AC3E}">
        <p14:creationId xmlns:p14="http://schemas.microsoft.com/office/powerpoint/2010/main" val="2798901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32902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9735" y="123282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תחבורה חשמלית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09466DF6-769E-434D-9390-EF277F5AA452}"/>
              </a:ext>
            </a:extLst>
          </p:cNvPr>
          <p:cNvSpPr txBox="1"/>
          <p:nvPr/>
        </p:nvSpPr>
        <p:spPr>
          <a:xfrm>
            <a:off x="194733" y="6257273"/>
            <a:ext cx="1896533" cy="3734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cs typeface="Alpha" pitchFamily="2" charset="-79"/>
              </a:rPr>
              <a:t>* נכון לשנת 2020</a:t>
            </a:r>
          </a:p>
        </p:txBody>
      </p:sp>
      <p:graphicFrame>
        <p:nvGraphicFramePr>
          <p:cNvPr id="16" name="תרשים 15">
            <a:extLst>
              <a:ext uri="{FF2B5EF4-FFF2-40B4-BE49-F238E27FC236}">
                <a16:creationId xmlns:a16="http://schemas.microsoft.com/office/drawing/2014/main" id="{647E1FA0-F334-4234-BFFB-44611347A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649580"/>
              </p:ext>
            </p:extLst>
          </p:nvPr>
        </p:nvGraphicFramePr>
        <p:xfrm>
          <a:off x="1469570" y="1619480"/>
          <a:ext cx="9139673" cy="443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תמונה 2">
            <a:extLst>
              <a:ext uri="{FF2B5EF4-FFF2-40B4-BE49-F238E27FC236}">
                <a16:creationId xmlns:a16="http://schemas.microsoft.com/office/drawing/2014/main" id="{4E71FB66-F055-4FFE-9A0A-661FFF4E1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097" y="4757507"/>
            <a:ext cx="719138" cy="48101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B75330F-C0F1-49C3-9E52-13D2EBF8A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825" y="4724604"/>
            <a:ext cx="772279" cy="51391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E6622B2-965A-4A21-99A8-C5FB4D9C9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502" y="4829388"/>
            <a:ext cx="641472" cy="40913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6F520FB-2DB1-4C80-83E8-312C75112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629" y="4099544"/>
            <a:ext cx="772279" cy="772279"/>
          </a:xfrm>
          <a:prstGeom prst="rect">
            <a:avLst/>
          </a:prstGeom>
        </p:spPr>
      </p:pic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42FA36E3-E206-477F-8B5C-4BA88F246030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26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1734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1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36401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מיסוי רכבים חשמליים</a:t>
            </a:r>
          </a:p>
        </p:txBody>
      </p:sp>
      <p:pic>
        <p:nvPicPr>
          <p:cNvPr id="10" name="Picture 2" descr="×ª××¦××ª ×ª××× × ×¢×××¨ âªtax incentiveâ¬â">
            <a:extLst>
              <a:ext uri="{FF2B5EF4-FFF2-40B4-BE49-F238E27FC236}">
                <a16:creationId xmlns:a16="http://schemas.microsoft.com/office/drawing/2014/main" id="{1584BFA7-74FE-4EA1-B547-BA14471F4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1" y="236401"/>
            <a:ext cx="2175071" cy="155803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softEdge rad="63500"/>
          </a:effectLst>
        </p:spPr>
      </p:pic>
      <p:sp>
        <p:nvSpPr>
          <p:cNvPr id="11" name="מציין מיקום של מספר שקופית 8">
            <a:extLst>
              <a:ext uri="{FF2B5EF4-FFF2-40B4-BE49-F238E27FC236}">
                <a16:creationId xmlns:a16="http://schemas.microsoft.com/office/drawing/2014/main" id="{D7C17E9D-CF0B-46D8-BCB8-9663B574C4D8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27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C622A01B-6799-49E5-822F-53E80749CCE2}"/>
              </a:ext>
            </a:extLst>
          </p:cNvPr>
          <p:cNvSpPr/>
          <p:nvPr/>
        </p:nvSpPr>
        <p:spPr>
          <a:xfrm>
            <a:off x="6367440" y="1284369"/>
            <a:ext cx="4635380" cy="15885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sz="800" dirty="0">
              <a:solidFill>
                <a:schemeClr val="tx1"/>
              </a:solidFill>
              <a:cs typeface="Alpha" pitchFamily="2" charset="-79"/>
            </a:endParaRPr>
          </a:p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הארכת ההטבה לרכבים חשמליים ולרכבי פלאג אין לשלוש שנים נוספות (2025)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2ED4932-6236-4CA2-BC4E-AB11B737717E}"/>
              </a:ext>
            </a:extLst>
          </p:cNvPr>
          <p:cNvSpPr/>
          <p:nvPr/>
        </p:nvSpPr>
        <p:spPr>
          <a:xfrm>
            <a:off x="6365170" y="3217125"/>
            <a:ext cx="4637648" cy="1500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sz="800" dirty="0">
              <a:solidFill>
                <a:schemeClr val="tx1"/>
              </a:solidFill>
              <a:cs typeface="Alpha" pitchFamily="2" charset="-79"/>
            </a:endParaRPr>
          </a:p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העלאת רף ההטבה </a:t>
            </a:r>
          </a:p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 רכב חשמלי: 130,000 ש"ח </a:t>
            </a:r>
          </a:p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רכב פלאג אין: 100,000 ש"ח</a:t>
            </a: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2DA837A9-99EA-45CB-BD08-F36F8A82568F}"/>
              </a:ext>
            </a:extLst>
          </p:cNvPr>
          <p:cNvSpPr/>
          <p:nvPr/>
        </p:nvSpPr>
        <p:spPr>
          <a:xfrm>
            <a:off x="10883899" y="1284368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AE1035F-EF8A-4ABF-A01D-B30661F88FA0}"/>
              </a:ext>
            </a:extLst>
          </p:cNvPr>
          <p:cNvSpPr txBox="1"/>
          <p:nvPr/>
        </p:nvSpPr>
        <p:spPr>
          <a:xfrm>
            <a:off x="11149534" y="1148100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1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20025D10-E922-41DA-98F5-6FE02B408324}"/>
              </a:ext>
            </a:extLst>
          </p:cNvPr>
          <p:cNvSpPr/>
          <p:nvPr/>
        </p:nvSpPr>
        <p:spPr>
          <a:xfrm>
            <a:off x="6365170" y="5061701"/>
            <a:ext cx="4637648" cy="1336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sz="1000" dirty="0">
              <a:solidFill>
                <a:schemeClr val="tx1"/>
              </a:solidFill>
              <a:cs typeface="Alpha" pitchFamily="2" charset="-79"/>
            </a:endParaRPr>
          </a:p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העמקת הדיפרנציאליות בשווי שימוש ב-1,000 ₪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0CB7A461-1EAA-4221-B979-1054D06AB306}"/>
              </a:ext>
            </a:extLst>
          </p:cNvPr>
          <p:cNvSpPr/>
          <p:nvPr/>
        </p:nvSpPr>
        <p:spPr>
          <a:xfrm>
            <a:off x="1202415" y="2253057"/>
            <a:ext cx="4229101" cy="15885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he-IL" sz="800" dirty="0">
              <a:solidFill>
                <a:schemeClr val="tx1"/>
              </a:solidFill>
              <a:cs typeface="Alpha" pitchFamily="2" charset="-79"/>
            </a:endParaRPr>
          </a:p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פטור זמני ממס רכישת רכב חדש בעת החלפת רכב חשמלי אחד בשני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3C3E6B6F-F4B2-4D64-884A-C5CFF9DACF70}"/>
              </a:ext>
            </a:extLst>
          </p:cNvPr>
          <p:cNvSpPr/>
          <p:nvPr/>
        </p:nvSpPr>
        <p:spPr>
          <a:xfrm>
            <a:off x="1189180" y="4392942"/>
            <a:ext cx="4229101" cy="1336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sz="1200" dirty="0">
                <a:solidFill>
                  <a:schemeClr val="tx1"/>
                </a:solidFill>
                <a:cs typeface="Alpha" pitchFamily="2" charset="-79"/>
              </a:rPr>
              <a:t> </a:t>
            </a:r>
          </a:p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החלת תקן על ממוצע פליטות מזהמים על יבואני רכב</a:t>
            </a:r>
          </a:p>
        </p:txBody>
      </p:sp>
      <p:sp>
        <p:nvSpPr>
          <p:cNvPr id="29" name="Oval 16">
            <a:extLst>
              <a:ext uri="{FF2B5EF4-FFF2-40B4-BE49-F238E27FC236}">
                <a16:creationId xmlns:a16="http://schemas.microsoft.com/office/drawing/2014/main" id="{9DB43CEC-8536-46E3-B26E-C282713AA4C6}"/>
              </a:ext>
            </a:extLst>
          </p:cNvPr>
          <p:cNvSpPr/>
          <p:nvPr/>
        </p:nvSpPr>
        <p:spPr>
          <a:xfrm>
            <a:off x="10891901" y="3004307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8F36"/>
              </a:solidFill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F57FFACF-784C-4F5E-9C9C-5B1FD7BA68B9}"/>
              </a:ext>
            </a:extLst>
          </p:cNvPr>
          <p:cNvSpPr txBox="1"/>
          <p:nvPr/>
        </p:nvSpPr>
        <p:spPr>
          <a:xfrm>
            <a:off x="11171824" y="2868039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2</a:t>
            </a: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8B5E2A96-132A-4811-8D9A-3B8C8A79DEB8}"/>
              </a:ext>
            </a:extLst>
          </p:cNvPr>
          <p:cNvSpPr/>
          <p:nvPr/>
        </p:nvSpPr>
        <p:spPr>
          <a:xfrm>
            <a:off x="10835619" y="4833978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8F36"/>
              </a:solidFill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FB523480-EEEF-4C7D-8D8A-E27B39E0520E}"/>
              </a:ext>
            </a:extLst>
          </p:cNvPr>
          <p:cNvSpPr txBox="1"/>
          <p:nvPr/>
        </p:nvSpPr>
        <p:spPr>
          <a:xfrm>
            <a:off x="11115542" y="4697710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3</a:t>
            </a:r>
          </a:p>
        </p:txBody>
      </p:sp>
      <p:sp>
        <p:nvSpPr>
          <p:cNvPr id="35" name="Oval 16">
            <a:extLst>
              <a:ext uri="{FF2B5EF4-FFF2-40B4-BE49-F238E27FC236}">
                <a16:creationId xmlns:a16="http://schemas.microsoft.com/office/drawing/2014/main" id="{8B850E2E-D1E0-4956-AD8D-6A60FCC570FC}"/>
              </a:ext>
            </a:extLst>
          </p:cNvPr>
          <p:cNvSpPr/>
          <p:nvPr/>
        </p:nvSpPr>
        <p:spPr>
          <a:xfrm>
            <a:off x="5158856" y="4165585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8F36"/>
              </a:solidFill>
            </a:endParaRP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F36604B-806D-4030-A3E8-DD2A2CD11AB7}"/>
              </a:ext>
            </a:extLst>
          </p:cNvPr>
          <p:cNvSpPr txBox="1"/>
          <p:nvPr/>
        </p:nvSpPr>
        <p:spPr>
          <a:xfrm>
            <a:off x="5438779" y="4029317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5</a:t>
            </a:r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71105638-4857-4456-8107-5D6DC8ACFFF6}"/>
              </a:ext>
            </a:extLst>
          </p:cNvPr>
          <p:cNvSpPr/>
          <p:nvPr/>
        </p:nvSpPr>
        <p:spPr>
          <a:xfrm>
            <a:off x="5190679" y="2168871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8F36"/>
              </a:solidFill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F14535A2-7C01-4F06-B6D6-DFBFCAD543C6}"/>
              </a:ext>
            </a:extLst>
          </p:cNvPr>
          <p:cNvSpPr txBox="1"/>
          <p:nvPr/>
        </p:nvSpPr>
        <p:spPr>
          <a:xfrm>
            <a:off x="5470602" y="2032603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675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1"/>
            <a:ext cx="12192000" cy="477202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F8EE5-FE43-4868-A64D-D8708C9BE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8" y="1380332"/>
            <a:ext cx="4525700" cy="1383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8027" y="2763405"/>
            <a:ext cx="78159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600" b="1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תחבורה ציבורית</a:t>
            </a:r>
          </a:p>
          <a:p>
            <a:pPr algn="ctr" rtl="1"/>
            <a:endParaRPr lang="he-IL" sz="1000" b="1" dirty="0">
              <a:solidFill>
                <a:schemeClr val="bg1"/>
              </a:solidFill>
              <a:latin typeface="Heebo" charset="0"/>
              <a:ea typeface="Heebo" charset="0"/>
              <a:cs typeface="Alpha" pitchFamily="2" charset="-79"/>
            </a:endParaRPr>
          </a:p>
          <a:p>
            <a:pPr algn="ctr" rtl="1"/>
            <a:r>
              <a:rPr lang="he-IL" sz="4800" b="1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אפריל 2021</a:t>
            </a:r>
          </a:p>
        </p:txBody>
      </p:sp>
      <p:cxnSp>
        <p:nvCxnSpPr>
          <p:cNvPr id="10" name="Shape 450"/>
          <p:cNvCxnSpPr/>
          <p:nvPr/>
        </p:nvCxnSpPr>
        <p:spPr>
          <a:xfrm rot="10800000">
            <a:off x="9416606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450">
            <a:extLst>
              <a:ext uri="{FF2B5EF4-FFF2-40B4-BE49-F238E27FC236}">
                <a16:creationId xmlns:a16="http://schemas.microsoft.com/office/drawing/2014/main" id="{B05D49AD-7631-466E-8A9D-9A2B631E89E5}"/>
              </a:ext>
            </a:extLst>
          </p:cNvPr>
          <p:cNvCxnSpPr/>
          <p:nvPr/>
        </p:nvCxnSpPr>
        <p:spPr>
          <a:xfrm rot="10800000">
            <a:off x="1840163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65750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-13716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20267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נתיבי תחבורה ציבורית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75AD23C-241D-4EF4-8D9D-026DD16B6C2C}"/>
              </a:ext>
            </a:extLst>
          </p:cNvPr>
          <p:cNvSpPr/>
          <p:nvPr/>
        </p:nvSpPr>
        <p:spPr>
          <a:xfrm>
            <a:off x="968094" y="1485610"/>
            <a:ext cx="10302766" cy="1367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>
              <a:lnSpc>
                <a:spcPct val="150000"/>
              </a:lnSpc>
              <a:buClr>
                <a:srgbClr val="61CBEB"/>
              </a:buClr>
            </a:pPr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הקצאת </a:t>
            </a:r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Alpha" pitchFamily="2" charset="-79"/>
              </a:rPr>
              <a:t>נתיב תחבורה ציבורית בכל כביש עמוס המונה 3 מסלולים או יותר, </a:t>
            </a:r>
          </a:p>
          <a:p>
            <a:pPr algn="ctr" rtl="1">
              <a:lnSpc>
                <a:spcPct val="150000"/>
              </a:lnSpc>
              <a:buClr>
                <a:srgbClr val="61CBEB"/>
              </a:buClr>
            </a:pPr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Alpha" pitchFamily="2" charset="-79"/>
              </a:rPr>
              <a:t>הן בכבישים עירוניים והן בכבישים בינעירוניים</a:t>
            </a:r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 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AFCA23A-5194-4E40-9688-4BBB43041421}"/>
              </a:ext>
            </a:extLst>
          </p:cNvPr>
          <p:cNvSpPr txBox="1"/>
          <p:nvPr/>
        </p:nvSpPr>
        <p:spPr>
          <a:xfrm>
            <a:off x="3242282" y="3245150"/>
            <a:ext cx="27867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ctr" rtl="1">
              <a:defRPr sz="3600" b="1">
                <a:solidFill>
                  <a:schemeClr val="tx1"/>
                </a:solidFill>
                <a:latin typeface="Heebo" charset="0"/>
                <a:ea typeface="Heebo" charset="0"/>
                <a:cs typeface="Heebo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he-IL" sz="2400" b="0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1B3C7414-36BF-4965-BC44-D4F9948923CF}"/>
              </a:ext>
            </a:extLst>
          </p:cNvPr>
          <p:cNvSpPr/>
          <p:nvPr/>
        </p:nvSpPr>
        <p:spPr>
          <a:xfrm>
            <a:off x="7007450" y="5311310"/>
            <a:ext cx="3688080" cy="857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sz="2400" dirty="0">
                <a:solidFill>
                  <a:schemeClr val="tx1"/>
                </a:solidFill>
                <a:cs typeface="Alpha" pitchFamily="2" charset="-79"/>
              </a:rPr>
              <a:t>מחצית ההכנסות מאכיפה </a:t>
            </a:r>
            <a:r>
              <a:rPr lang="he-IL" sz="2400" dirty="0" err="1">
                <a:solidFill>
                  <a:schemeClr val="tx1"/>
                </a:solidFill>
                <a:cs typeface="Alpha" pitchFamily="2" charset="-79"/>
              </a:rPr>
              <a:t>בנת"צים</a:t>
            </a:r>
            <a:endParaRPr lang="he-IL" dirty="0"/>
          </a:p>
        </p:txBody>
      </p:sp>
      <p:sp>
        <p:nvSpPr>
          <p:cNvPr id="18" name="מציין מיקום של מספר שקופית 8">
            <a:extLst>
              <a:ext uri="{FF2B5EF4-FFF2-40B4-BE49-F238E27FC236}">
                <a16:creationId xmlns:a16="http://schemas.microsoft.com/office/drawing/2014/main" id="{26ACED3D-9259-4617-8FBD-71BF7E363D72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29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B23DAC2D-B661-4DAD-90BD-AD17CE9AC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57158" y="3080150"/>
            <a:ext cx="4743846" cy="1927187"/>
          </a:xfrm>
          <a:prstGeom prst="rect">
            <a:avLst/>
          </a:prstGeom>
          <a:effectLst>
            <a:reflection stA="68000" endPos="0" dir="5400000" sy="-100000" algn="bl" rotWithShape="0"/>
            <a:softEdge rad="63500"/>
          </a:effectLst>
        </p:spPr>
      </p:pic>
      <p:sp>
        <p:nvSpPr>
          <p:cNvPr id="25" name="מלבן 24">
            <a:extLst>
              <a:ext uri="{FF2B5EF4-FFF2-40B4-BE49-F238E27FC236}">
                <a16:creationId xmlns:a16="http://schemas.microsoft.com/office/drawing/2014/main" id="{B1616996-0C86-49CD-8190-FEA7A5ABDD07}"/>
              </a:ext>
            </a:extLst>
          </p:cNvPr>
          <p:cNvSpPr/>
          <p:nvPr/>
        </p:nvSpPr>
        <p:spPr>
          <a:xfrm>
            <a:off x="1776813" y="5305306"/>
            <a:ext cx="3453824" cy="857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sz="2400" dirty="0">
                <a:solidFill>
                  <a:schemeClr val="tx1"/>
                </a:solidFill>
                <a:cs typeface="Alpha" pitchFamily="2" charset="-79"/>
              </a:rPr>
              <a:t>השקעה בתחבורה ציבורית ברשות המקומית</a:t>
            </a:r>
          </a:p>
          <a:p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A5F3E75-749A-474C-9BA2-CDE6C0395E62}"/>
              </a:ext>
            </a:extLst>
          </p:cNvPr>
          <p:cNvSpPr txBox="1"/>
          <p:nvPr/>
        </p:nvSpPr>
        <p:spPr>
          <a:xfrm rot="1041551">
            <a:off x="10348297" y="5120640"/>
            <a:ext cx="81588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cs typeface="Alpha" pitchFamily="2" charset="-79"/>
              </a:rPr>
              <a:t>המלצה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2AB3ABBC-EE59-4987-B487-D71914F100FC}"/>
              </a:ext>
            </a:extLst>
          </p:cNvPr>
          <p:cNvCxnSpPr>
            <a:cxnSpLocks/>
          </p:cNvCxnSpPr>
          <p:nvPr/>
        </p:nvCxnSpPr>
        <p:spPr>
          <a:xfrm>
            <a:off x="5513892" y="5709422"/>
            <a:ext cx="1385887" cy="0"/>
          </a:xfrm>
          <a:prstGeom prst="straightConnector1">
            <a:avLst/>
          </a:prstGeom>
          <a:ln w="85725">
            <a:solidFill>
              <a:srgbClr val="002060"/>
            </a:solidFill>
            <a:headEnd type="triangle"/>
            <a:tailEnd type="triangle"/>
          </a:ln>
          <a:effectLst>
            <a:outerShdw blurRad="50800" dist="50800" dir="5400000" algn="ctr" rotWithShape="0">
              <a:schemeClr val="tx1"/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12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9518505A-F103-4ED8-8771-11B432DC6F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3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F465E8CF-3A24-43CC-8843-4FC676AAF500}"/>
              </a:ext>
            </a:extLst>
          </p:cNvPr>
          <p:cNvSpPr txBox="1"/>
          <p:nvPr/>
        </p:nvSpPr>
        <p:spPr>
          <a:xfrm>
            <a:off x="3509962" y="1157790"/>
            <a:ext cx="5172075" cy="5713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2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נוספו נתיבי תחבורה ציבורית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95D7816-D2C9-4365-9998-4FA2E04E3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760" y="1950646"/>
            <a:ext cx="3158588" cy="475439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90CFE44A-CE99-4708-B3EC-89CA0C55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74555"/>
            <a:ext cx="116407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מה קרה בישראל בשלוש השנים האחרונות?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B6B7594-26EE-4528-B245-6C1A0C3527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57D273A-680E-4C9A-A2CE-73A6A80B06FE}"/>
              </a:ext>
            </a:extLst>
          </p:cNvPr>
          <p:cNvSpPr txBox="1"/>
          <p:nvPr/>
        </p:nvSpPr>
        <p:spPr>
          <a:xfrm>
            <a:off x="4460209" y="1950646"/>
            <a:ext cx="3666161" cy="47543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b="1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רשימת חלקית: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תל אביב: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קפלן, יגאל אלון, קק"ל, חשמונאים, בן-צבי, לבון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רמת גן – בני ברק: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דרך ששת הימים, בן גוריון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הרצליה: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מיכאלי, נבו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קריית אונו: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בן גוריון, דורי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גבעת שמואל: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יצחק רבין- ז'בוטינסקי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u="sng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ראשון לציון: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500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התקומה, גולדה מאיר</a:t>
            </a: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500" u="sng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כביש 5</a:t>
            </a: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5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מקטע מערבי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2FEBBE1E-5162-45B8-A152-BBC9E4330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8809" y="1951628"/>
            <a:ext cx="3666161" cy="477283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820749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20663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266433"/>
            <a:ext cx="119836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שיפור איכות שירות התחבורה הציבורית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75AD23C-241D-4EF4-8D9D-026DD16B6C2C}"/>
              </a:ext>
            </a:extLst>
          </p:cNvPr>
          <p:cNvSpPr/>
          <p:nvPr/>
        </p:nvSpPr>
        <p:spPr>
          <a:xfrm>
            <a:off x="1050196" y="1359540"/>
            <a:ext cx="10302766" cy="914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כותרת 1">
            <a:extLst>
              <a:ext uri="{FF2B5EF4-FFF2-40B4-BE49-F238E27FC236}">
                <a16:creationId xmlns:a16="http://schemas.microsoft.com/office/drawing/2014/main" id="{A86E95A2-B2E8-48C5-8C49-CE60E09F8F1C}"/>
              </a:ext>
            </a:extLst>
          </p:cNvPr>
          <p:cNvSpPr txBox="1">
            <a:spLocks/>
          </p:cNvSpPr>
          <p:nvPr/>
        </p:nvSpPr>
        <p:spPr>
          <a:xfrm>
            <a:off x="1003906" y="1733783"/>
            <a:ext cx="10515600" cy="46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2200"/>
              </a:lnSpc>
              <a:defRPr sz="3600" b="1">
                <a:solidFill>
                  <a:schemeClr val="bg1"/>
                </a:solidFill>
                <a:latin typeface="Heebo" charset="0"/>
                <a:ea typeface="Heebo" charset="0"/>
                <a:cs typeface="Heebo" charset="0"/>
              </a:defRPr>
            </a:lvl1pPr>
          </a:lstStyle>
          <a:p>
            <a:pPr algn="ctr"/>
            <a:r>
              <a:rPr lang="he-IL" sz="4400" b="0" dirty="0">
                <a:solidFill>
                  <a:schemeClr val="tx1"/>
                </a:solidFill>
                <a:cs typeface="Alpha" pitchFamily="2" charset="-79"/>
              </a:rPr>
              <a:t>הקצאת תקציב בסך 1 מיליארד ₪</a:t>
            </a:r>
          </a:p>
        </p:txBody>
      </p:sp>
      <p:sp>
        <p:nvSpPr>
          <p:cNvPr id="18" name="מציין מיקום של מספר שקופית 8">
            <a:extLst>
              <a:ext uri="{FF2B5EF4-FFF2-40B4-BE49-F238E27FC236}">
                <a16:creationId xmlns:a16="http://schemas.microsoft.com/office/drawing/2014/main" id="{26ACED3D-9259-4617-8FBD-71BF7E363D72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30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55AF84EE-29F9-43A4-9173-5E69B4B236D9}"/>
              </a:ext>
            </a:extLst>
          </p:cNvPr>
          <p:cNvSpPr/>
          <p:nvPr/>
        </p:nvSpPr>
        <p:spPr>
          <a:xfrm>
            <a:off x="7283410" y="2697665"/>
            <a:ext cx="2692623" cy="1589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תוספות שירותי היסעים למרכזי תעסוקה</a:t>
            </a:r>
            <a:endParaRPr lang="en-US" sz="2800" dirty="0">
              <a:solidFill>
                <a:schemeClr val="tx1"/>
              </a:solidFill>
              <a:cs typeface="Alpha" pitchFamily="2" charset="-79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79FE80CF-4E54-423D-B2A1-AAC21AC76A53}"/>
              </a:ext>
            </a:extLst>
          </p:cNvPr>
          <p:cNvSpPr/>
          <p:nvPr/>
        </p:nvSpPr>
        <p:spPr>
          <a:xfrm>
            <a:off x="7283410" y="4613265"/>
            <a:ext cx="2692623" cy="1589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שירות</a:t>
            </a:r>
          </a:p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 </a:t>
            </a:r>
            <a:r>
              <a:rPr lang="en-US" sz="2800" dirty="0">
                <a:solidFill>
                  <a:schemeClr val="tx1"/>
                </a:solidFill>
                <a:cs typeface="Alpha" pitchFamily="2" charset="-79"/>
              </a:rPr>
              <a:t>on demand</a:t>
            </a:r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 לתחנות רכבת</a:t>
            </a:r>
            <a:endParaRPr lang="en-US" sz="2800" dirty="0">
              <a:solidFill>
                <a:schemeClr val="tx1"/>
              </a:solidFill>
              <a:cs typeface="Alpha" pitchFamily="2" charset="-79"/>
            </a:endParaRP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695BF306-1DBC-4B9D-ADF5-C51897EEE180}"/>
              </a:ext>
            </a:extLst>
          </p:cNvPr>
          <p:cNvSpPr/>
          <p:nvPr/>
        </p:nvSpPr>
        <p:spPr>
          <a:xfrm>
            <a:off x="2577793" y="2691914"/>
            <a:ext cx="2692623" cy="1589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הגברת תדירות האוטובוסים</a:t>
            </a:r>
            <a:endParaRPr lang="en-US" sz="2800" dirty="0">
              <a:solidFill>
                <a:schemeClr val="tx1"/>
              </a:solidFill>
              <a:cs typeface="Alpha" pitchFamily="2" charset="-79"/>
            </a:endParaRP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0378055B-C784-4204-AD82-994019A31A6C}"/>
              </a:ext>
            </a:extLst>
          </p:cNvPr>
          <p:cNvSpPr/>
          <p:nvPr/>
        </p:nvSpPr>
        <p:spPr>
          <a:xfrm>
            <a:off x="2577793" y="4607514"/>
            <a:ext cx="2692623" cy="1589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cs typeface="Alpha" pitchFamily="2" charset="-79"/>
              </a:rPr>
              <a:t>קישוריות בין ערים</a:t>
            </a:r>
            <a:endParaRPr lang="en-US" sz="2800" dirty="0">
              <a:solidFill>
                <a:schemeClr val="tx1"/>
              </a:solidFill>
              <a:cs typeface="Alpha" pitchFamily="2" charset="-79"/>
            </a:endParaRP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E840FC77-6F5C-45ED-83A0-58149A05679D}"/>
              </a:ext>
            </a:extLst>
          </p:cNvPr>
          <p:cNvSpPr/>
          <p:nvPr/>
        </p:nvSpPr>
        <p:spPr>
          <a:xfrm>
            <a:off x="9803802" y="2545447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8F36"/>
              </a:solidFill>
            </a:endParaRP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1CD6F7D9-BD3E-4AE2-94E3-BD0295F18467}"/>
              </a:ext>
            </a:extLst>
          </p:cNvPr>
          <p:cNvSpPr txBox="1"/>
          <p:nvPr/>
        </p:nvSpPr>
        <p:spPr>
          <a:xfrm>
            <a:off x="10069437" y="2409179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1</a:t>
            </a:r>
          </a:p>
        </p:txBody>
      </p:sp>
      <p:sp>
        <p:nvSpPr>
          <p:cNvPr id="48" name="Oval 16">
            <a:extLst>
              <a:ext uri="{FF2B5EF4-FFF2-40B4-BE49-F238E27FC236}">
                <a16:creationId xmlns:a16="http://schemas.microsoft.com/office/drawing/2014/main" id="{6D79B7DE-AC4F-41EA-8FF3-CD28695692B3}"/>
              </a:ext>
            </a:extLst>
          </p:cNvPr>
          <p:cNvSpPr/>
          <p:nvPr/>
        </p:nvSpPr>
        <p:spPr>
          <a:xfrm>
            <a:off x="9801053" y="4468173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8F36"/>
              </a:solidFill>
            </a:endParaRP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90431813-6FEE-4407-9FDA-D71B2B1B3AF2}"/>
              </a:ext>
            </a:extLst>
          </p:cNvPr>
          <p:cNvSpPr txBox="1"/>
          <p:nvPr/>
        </p:nvSpPr>
        <p:spPr>
          <a:xfrm>
            <a:off x="10080976" y="4331905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2</a:t>
            </a:r>
          </a:p>
        </p:txBody>
      </p:sp>
      <p:sp>
        <p:nvSpPr>
          <p:cNvPr id="50" name="Oval 16">
            <a:extLst>
              <a:ext uri="{FF2B5EF4-FFF2-40B4-BE49-F238E27FC236}">
                <a16:creationId xmlns:a16="http://schemas.microsoft.com/office/drawing/2014/main" id="{6A2E9227-6EB4-4A71-B934-FFB7B49E3B82}"/>
              </a:ext>
            </a:extLst>
          </p:cNvPr>
          <p:cNvSpPr/>
          <p:nvPr/>
        </p:nvSpPr>
        <p:spPr>
          <a:xfrm>
            <a:off x="5067443" y="2574757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8F36"/>
              </a:solidFill>
            </a:endParaRP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AD6FA7B0-4E56-4BE6-9706-5147268BE94B}"/>
              </a:ext>
            </a:extLst>
          </p:cNvPr>
          <p:cNvSpPr txBox="1"/>
          <p:nvPr/>
        </p:nvSpPr>
        <p:spPr>
          <a:xfrm>
            <a:off x="5347366" y="2438489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3</a:t>
            </a:r>
          </a:p>
        </p:txBody>
      </p:sp>
      <p:sp>
        <p:nvSpPr>
          <p:cNvPr id="52" name="Oval 16">
            <a:extLst>
              <a:ext uri="{FF2B5EF4-FFF2-40B4-BE49-F238E27FC236}">
                <a16:creationId xmlns:a16="http://schemas.microsoft.com/office/drawing/2014/main" id="{C52DD5A4-CD54-454A-9A93-F8546215AA1F}"/>
              </a:ext>
            </a:extLst>
          </p:cNvPr>
          <p:cNvSpPr/>
          <p:nvPr/>
        </p:nvSpPr>
        <p:spPr>
          <a:xfrm>
            <a:off x="5067443" y="4493309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8F36"/>
              </a:solidFill>
            </a:endParaRP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34A16A3A-A37B-46EA-928F-BB3C5BC4FF74}"/>
              </a:ext>
            </a:extLst>
          </p:cNvPr>
          <p:cNvSpPr txBox="1"/>
          <p:nvPr/>
        </p:nvSpPr>
        <p:spPr>
          <a:xfrm>
            <a:off x="5347366" y="4357041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1172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1"/>
            <a:ext cx="12192000" cy="4772026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CF8EE5-FE43-4868-A64D-D8708C9BE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8" y="1380332"/>
            <a:ext cx="4525700" cy="1383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8027" y="2763405"/>
            <a:ext cx="78159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600" b="1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תחבורה שיתופית</a:t>
            </a:r>
          </a:p>
          <a:p>
            <a:pPr algn="ctr" rtl="1"/>
            <a:endParaRPr lang="he-IL" sz="1000" b="1" dirty="0">
              <a:solidFill>
                <a:schemeClr val="bg1"/>
              </a:solidFill>
              <a:latin typeface="Heebo" charset="0"/>
              <a:ea typeface="Heebo" charset="0"/>
              <a:cs typeface="Alpha" pitchFamily="2" charset="-79"/>
            </a:endParaRPr>
          </a:p>
          <a:p>
            <a:pPr algn="ctr" rtl="1"/>
            <a:r>
              <a:rPr lang="he-IL" sz="4800" b="1" dirty="0">
                <a:solidFill>
                  <a:schemeClr val="bg1"/>
                </a:solidFill>
                <a:latin typeface="Heebo" charset="0"/>
                <a:ea typeface="Heebo" charset="0"/>
                <a:cs typeface="Alpha" pitchFamily="2" charset="-79"/>
              </a:rPr>
              <a:t>אפריל 2021</a:t>
            </a:r>
          </a:p>
        </p:txBody>
      </p:sp>
      <p:cxnSp>
        <p:nvCxnSpPr>
          <p:cNvPr id="10" name="Shape 450"/>
          <p:cNvCxnSpPr/>
          <p:nvPr/>
        </p:nvCxnSpPr>
        <p:spPr>
          <a:xfrm rot="10800000">
            <a:off x="9416606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450">
            <a:extLst>
              <a:ext uri="{FF2B5EF4-FFF2-40B4-BE49-F238E27FC236}">
                <a16:creationId xmlns:a16="http://schemas.microsoft.com/office/drawing/2014/main" id="{B05D49AD-7631-466E-8A9D-9A2B631E89E5}"/>
              </a:ext>
            </a:extLst>
          </p:cNvPr>
          <p:cNvCxnSpPr/>
          <p:nvPr/>
        </p:nvCxnSpPr>
        <p:spPr>
          <a:xfrm rot="10800000">
            <a:off x="1840163" y="3255814"/>
            <a:ext cx="695728" cy="0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24054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134872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he-IL" sz="1400" dirty="0"/>
            </a:br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677"/>
            <a:ext cx="119836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פתיחת השוק לתחבורה שיתופית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11D8C02-A46A-4EA6-86B0-A6039AB53ACC}"/>
              </a:ext>
            </a:extLst>
          </p:cNvPr>
          <p:cNvSpPr/>
          <p:nvPr/>
        </p:nvSpPr>
        <p:spPr>
          <a:xfrm>
            <a:off x="8179001" y="1886790"/>
            <a:ext cx="3179366" cy="1513477"/>
          </a:xfrm>
          <a:prstGeom prst="rect">
            <a:avLst/>
          </a:prstGeom>
          <a:solidFill>
            <a:schemeClr val="bg2"/>
          </a:solidFill>
          <a:ln w="95250"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מציין מיקום של מספר שקופית 8">
            <a:extLst>
              <a:ext uri="{FF2B5EF4-FFF2-40B4-BE49-F238E27FC236}">
                <a16:creationId xmlns:a16="http://schemas.microsoft.com/office/drawing/2014/main" id="{56BC34D7-8DD0-4132-ACD3-C72FF29F8326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32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201323EE-46E7-41BB-96C2-3D7AA6FBC3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61134" y="1858800"/>
            <a:ext cx="2380829" cy="2056552"/>
          </a:xfrm>
          <a:prstGeom prst="rect">
            <a:avLst/>
          </a:prstGeom>
        </p:spPr>
      </p:pic>
      <p:sp>
        <p:nvSpPr>
          <p:cNvPr id="27" name="Rectangle 8">
            <a:extLst>
              <a:ext uri="{FF2B5EF4-FFF2-40B4-BE49-F238E27FC236}">
                <a16:creationId xmlns:a16="http://schemas.microsoft.com/office/drawing/2014/main" id="{69166928-13CD-420F-AEB8-3454D6E22526}"/>
              </a:ext>
            </a:extLst>
          </p:cNvPr>
          <p:cNvSpPr/>
          <p:nvPr/>
        </p:nvSpPr>
        <p:spPr>
          <a:xfrm>
            <a:off x="3596071" y="1072806"/>
            <a:ext cx="4503657" cy="676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7B512F8A-2727-4825-BB90-27882B0ED7F2}"/>
              </a:ext>
            </a:extLst>
          </p:cNvPr>
          <p:cNvSpPr txBox="1"/>
          <p:nvPr/>
        </p:nvSpPr>
        <p:spPr>
          <a:xfrm>
            <a:off x="4183713" y="1133893"/>
            <a:ext cx="332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defRPr sz="2400" b="1">
                <a:latin typeface="Heebo Medium" charset="0"/>
                <a:ea typeface="Heebo Medium" charset="0"/>
                <a:cs typeface="Heebo Medium" charset="0"/>
              </a:defRPr>
            </a:lvl1pPr>
          </a:lstStyle>
          <a:p>
            <a:r>
              <a:rPr lang="he-IL" sz="3600" b="0" dirty="0">
                <a:latin typeface="Heebo" charset="0"/>
                <a:ea typeface="Heebo" charset="0"/>
                <a:cs typeface="Heebo" charset="0"/>
              </a:rPr>
              <a:t>המצב כיום</a:t>
            </a: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AB53647F-483B-4F63-BBD6-CA4EA844F8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08098" y="4748075"/>
            <a:ext cx="2380829" cy="2056552"/>
          </a:xfrm>
          <a:prstGeom prst="rect">
            <a:avLst/>
          </a:prstGeom>
        </p:spPr>
      </p:pic>
      <p:sp>
        <p:nvSpPr>
          <p:cNvPr id="31" name="Rectangle 8">
            <a:extLst>
              <a:ext uri="{FF2B5EF4-FFF2-40B4-BE49-F238E27FC236}">
                <a16:creationId xmlns:a16="http://schemas.microsoft.com/office/drawing/2014/main" id="{5AB22DAD-189B-45E1-BFCE-7521C7BEA001}"/>
              </a:ext>
            </a:extLst>
          </p:cNvPr>
          <p:cNvSpPr/>
          <p:nvPr/>
        </p:nvSpPr>
        <p:spPr>
          <a:xfrm>
            <a:off x="3748471" y="3978339"/>
            <a:ext cx="4503657" cy="676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id="{71247DB1-6D36-4106-9C40-C8AE2896B677}"/>
              </a:ext>
            </a:extLst>
          </p:cNvPr>
          <p:cNvSpPr txBox="1"/>
          <p:nvPr/>
        </p:nvSpPr>
        <p:spPr>
          <a:xfrm>
            <a:off x="4183713" y="4034835"/>
            <a:ext cx="332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defRPr sz="2400" b="1">
                <a:latin typeface="Heebo Medium" charset="0"/>
                <a:ea typeface="Heebo Medium" charset="0"/>
                <a:cs typeface="Heebo Medium" charset="0"/>
              </a:defRPr>
            </a:lvl1pPr>
          </a:lstStyle>
          <a:p>
            <a:r>
              <a:rPr lang="he-IL" sz="3600" b="0" dirty="0">
                <a:latin typeface="Heebo" charset="0"/>
                <a:ea typeface="Heebo" charset="0"/>
                <a:cs typeface="Heebo" charset="0"/>
              </a:rPr>
              <a:t>מצב עתידי</a:t>
            </a:r>
          </a:p>
        </p:txBody>
      </p:sp>
      <p:pic>
        <p:nvPicPr>
          <p:cNvPr id="33" name="Picture 20">
            <a:extLst>
              <a:ext uri="{FF2B5EF4-FFF2-40B4-BE49-F238E27FC236}">
                <a16:creationId xmlns:a16="http://schemas.microsoft.com/office/drawing/2014/main" id="{7D25CE9A-5243-4A14-9C97-19DBA92D7A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5"/>
          <a:stretch/>
        </p:blipFill>
        <p:spPr>
          <a:xfrm>
            <a:off x="8690436" y="1626660"/>
            <a:ext cx="2204466" cy="1453968"/>
          </a:xfrm>
          <a:prstGeom prst="rect">
            <a:avLst/>
          </a:prstGeom>
          <a:ln>
            <a:noFill/>
          </a:ln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D5EDFB72-4E8F-4A17-BE8A-232CA0D92453}"/>
              </a:ext>
            </a:extLst>
          </p:cNvPr>
          <p:cNvSpPr/>
          <p:nvPr/>
        </p:nvSpPr>
        <p:spPr>
          <a:xfrm>
            <a:off x="416705" y="1945545"/>
            <a:ext cx="3179366" cy="1513477"/>
          </a:xfrm>
          <a:prstGeom prst="rect">
            <a:avLst/>
          </a:prstGeom>
          <a:solidFill>
            <a:schemeClr val="bg2"/>
          </a:solidFill>
          <a:ln w="95250"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Rectangle: Rounded Corners 18">
            <a:extLst>
              <a:ext uri="{FF2B5EF4-FFF2-40B4-BE49-F238E27FC236}">
                <a16:creationId xmlns:a16="http://schemas.microsoft.com/office/drawing/2014/main" id="{DBF379E4-3A90-4066-BD9D-105B4F7F12C5}"/>
              </a:ext>
            </a:extLst>
          </p:cNvPr>
          <p:cNvSpPr/>
          <p:nvPr/>
        </p:nvSpPr>
        <p:spPr>
          <a:xfrm>
            <a:off x="2564296" y="2021823"/>
            <a:ext cx="981249" cy="820768"/>
          </a:xfrm>
          <a:prstGeom prst="roundRect">
            <a:avLst>
              <a:gd name="adj" fmla="val 10000"/>
            </a:avLst>
          </a:prstGeom>
          <a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Picture 51">
            <a:extLst>
              <a:ext uri="{FF2B5EF4-FFF2-40B4-BE49-F238E27FC236}">
                <a16:creationId xmlns:a16="http://schemas.microsoft.com/office/drawing/2014/main" id="{0BAEEDE0-FF9C-42E4-BE0D-286F271B56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1657126" y="2055065"/>
            <a:ext cx="883131" cy="754283"/>
          </a:xfrm>
          <a:prstGeom prst="rect">
            <a:avLst/>
          </a:prstGeom>
        </p:spPr>
      </p:pic>
      <p:pic>
        <p:nvPicPr>
          <p:cNvPr id="37" name="Picture 53">
            <a:extLst>
              <a:ext uri="{FF2B5EF4-FFF2-40B4-BE49-F238E27FC236}">
                <a16:creationId xmlns:a16="http://schemas.microsoft.com/office/drawing/2014/main" id="{A00C8AC7-90FD-42E7-A4CF-4677FF3C34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6994" r="9296" b="14218"/>
          <a:stretch/>
        </p:blipFill>
        <p:spPr>
          <a:xfrm>
            <a:off x="610905" y="2065208"/>
            <a:ext cx="790504" cy="733995"/>
          </a:xfrm>
          <a:prstGeom prst="rect">
            <a:avLst/>
          </a:prstGeom>
        </p:spPr>
      </p:pic>
      <p:pic>
        <p:nvPicPr>
          <p:cNvPr id="39" name="Picture 47">
            <a:extLst>
              <a:ext uri="{FF2B5EF4-FFF2-40B4-BE49-F238E27FC236}">
                <a16:creationId xmlns:a16="http://schemas.microsoft.com/office/drawing/2014/main" id="{C5F46A0F-7010-485D-A513-4ED0D6D965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6"/>
          <a:stretch/>
        </p:blipFill>
        <p:spPr>
          <a:xfrm>
            <a:off x="2006388" y="2881287"/>
            <a:ext cx="597483" cy="4729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9AB1E38-F6BA-4E31-94AA-319F00DDCB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0552" y="2799203"/>
            <a:ext cx="597483" cy="597483"/>
          </a:xfrm>
          <a:prstGeom prst="rect">
            <a:avLst/>
          </a:prstGeom>
        </p:spPr>
      </p:pic>
      <p:sp>
        <p:nvSpPr>
          <p:cNvPr id="40" name="Rectangle 6">
            <a:extLst>
              <a:ext uri="{FF2B5EF4-FFF2-40B4-BE49-F238E27FC236}">
                <a16:creationId xmlns:a16="http://schemas.microsoft.com/office/drawing/2014/main" id="{B5FE2766-4812-40A7-A3D4-1916E8F31605}"/>
              </a:ext>
            </a:extLst>
          </p:cNvPr>
          <p:cNvSpPr/>
          <p:nvPr/>
        </p:nvSpPr>
        <p:spPr>
          <a:xfrm>
            <a:off x="8378550" y="4917291"/>
            <a:ext cx="3179366" cy="1513477"/>
          </a:xfrm>
          <a:prstGeom prst="rect">
            <a:avLst/>
          </a:prstGeom>
          <a:solidFill>
            <a:schemeClr val="bg2"/>
          </a:solidFill>
          <a:ln w="9525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1" name="Picture 20">
            <a:extLst>
              <a:ext uri="{FF2B5EF4-FFF2-40B4-BE49-F238E27FC236}">
                <a16:creationId xmlns:a16="http://schemas.microsoft.com/office/drawing/2014/main" id="{C042F27B-1A05-4084-A62F-055B29E9FA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5"/>
          <a:stretch/>
        </p:blipFill>
        <p:spPr>
          <a:xfrm>
            <a:off x="8803080" y="4800556"/>
            <a:ext cx="2204466" cy="1453968"/>
          </a:xfrm>
          <a:prstGeom prst="rect">
            <a:avLst/>
          </a:prstGeom>
          <a:ln>
            <a:noFill/>
          </a:ln>
        </p:spPr>
      </p:pic>
      <p:sp>
        <p:nvSpPr>
          <p:cNvPr id="42" name="Rectangle 6">
            <a:extLst>
              <a:ext uri="{FF2B5EF4-FFF2-40B4-BE49-F238E27FC236}">
                <a16:creationId xmlns:a16="http://schemas.microsoft.com/office/drawing/2014/main" id="{F8D169E6-BFED-4225-BD82-81627FB12735}"/>
              </a:ext>
            </a:extLst>
          </p:cNvPr>
          <p:cNvSpPr/>
          <p:nvPr/>
        </p:nvSpPr>
        <p:spPr>
          <a:xfrm>
            <a:off x="264305" y="4332428"/>
            <a:ext cx="3331766" cy="2428234"/>
          </a:xfrm>
          <a:prstGeom prst="rect">
            <a:avLst/>
          </a:prstGeom>
          <a:solidFill>
            <a:schemeClr val="bg2"/>
          </a:solidFill>
          <a:ln w="9525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3" name="Rectangle: Rounded Corners 18">
            <a:extLst>
              <a:ext uri="{FF2B5EF4-FFF2-40B4-BE49-F238E27FC236}">
                <a16:creationId xmlns:a16="http://schemas.microsoft.com/office/drawing/2014/main" id="{CF3F546F-D239-4CD6-A917-04353FD7E374}"/>
              </a:ext>
            </a:extLst>
          </p:cNvPr>
          <p:cNvSpPr/>
          <p:nvPr/>
        </p:nvSpPr>
        <p:spPr>
          <a:xfrm>
            <a:off x="2448341" y="4499981"/>
            <a:ext cx="981249" cy="820768"/>
          </a:xfrm>
          <a:prstGeom prst="roundRect">
            <a:avLst>
              <a:gd name="adj" fmla="val 10000"/>
            </a:avLst>
          </a:prstGeom>
          <a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4" name="Picture 51">
            <a:extLst>
              <a:ext uri="{FF2B5EF4-FFF2-40B4-BE49-F238E27FC236}">
                <a16:creationId xmlns:a16="http://schemas.microsoft.com/office/drawing/2014/main" id="{62499688-F3BA-4311-8258-1FE92EEC13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1541171" y="4533223"/>
            <a:ext cx="883131" cy="754283"/>
          </a:xfrm>
          <a:prstGeom prst="rect">
            <a:avLst/>
          </a:prstGeom>
        </p:spPr>
      </p:pic>
      <p:pic>
        <p:nvPicPr>
          <p:cNvPr id="45" name="Picture 53">
            <a:extLst>
              <a:ext uri="{FF2B5EF4-FFF2-40B4-BE49-F238E27FC236}">
                <a16:creationId xmlns:a16="http://schemas.microsoft.com/office/drawing/2014/main" id="{D9099936-BE7F-4C3D-B992-F2B909E212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6994" r="9296" b="14218"/>
          <a:stretch/>
        </p:blipFill>
        <p:spPr>
          <a:xfrm>
            <a:off x="494950" y="4543366"/>
            <a:ext cx="790504" cy="733995"/>
          </a:xfrm>
          <a:prstGeom prst="rect">
            <a:avLst/>
          </a:prstGeom>
        </p:spPr>
      </p:pic>
      <p:pic>
        <p:nvPicPr>
          <p:cNvPr id="46" name="Picture 47">
            <a:extLst>
              <a:ext uri="{FF2B5EF4-FFF2-40B4-BE49-F238E27FC236}">
                <a16:creationId xmlns:a16="http://schemas.microsoft.com/office/drawing/2014/main" id="{8C768D9C-2321-48BD-B18C-B1403432E4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6"/>
          <a:stretch/>
        </p:blipFill>
        <p:spPr>
          <a:xfrm>
            <a:off x="1910477" y="5445593"/>
            <a:ext cx="597483" cy="472930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04AFDC7B-6E70-4B33-A025-1DDDEA2E28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391" y="5368704"/>
            <a:ext cx="597483" cy="59748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EDF6DBA-7747-4D6B-8C8A-D2154891F2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3563" y="5983804"/>
            <a:ext cx="726027" cy="726027"/>
          </a:xfrm>
          <a:prstGeom prst="rect">
            <a:avLst/>
          </a:prstGeom>
        </p:spPr>
      </p:pic>
      <p:sp>
        <p:nvSpPr>
          <p:cNvPr id="8" name="אליפסה 7">
            <a:extLst>
              <a:ext uri="{FF2B5EF4-FFF2-40B4-BE49-F238E27FC236}">
                <a16:creationId xmlns:a16="http://schemas.microsoft.com/office/drawing/2014/main" id="{CDC7E652-DFBF-4BC9-AC6F-18DAB3534256}"/>
              </a:ext>
            </a:extLst>
          </p:cNvPr>
          <p:cNvSpPr/>
          <p:nvPr/>
        </p:nvSpPr>
        <p:spPr>
          <a:xfrm>
            <a:off x="8107027" y="1690183"/>
            <a:ext cx="3371283" cy="2187316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אליפסה 47">
            <a:extLst>
              <a:ext uri="{FF2B5EF4-FFF2-40B4-BE49-F238E27FC236}">
                <a16:creationId xmlns:a16="http://schemas.microsoft.com/office/drawing/2014/main" id="{7B985AF6-7063-4E34-A79A-3E7ECA3C9830}"/>
              </a:ext>
            </a:extLst>
          </p:cNvPr>
          <p:cNvSpPr/>
          <p:nvPr/>
        </p:nvSpPr>
        <p:spPr>
          <a:xfrm>
            <a:off x="156686" y="4200454"/>
            <a:ext cx="3646410" cy="2642026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TextBox 33">
            <a:extLst>
              <a:ext uri="{FF2B5EF4-FFF2-40B4-BE49-F238E27FC236}">
                <a16:creationId xmlns:a16="http://schemas.microsoft.com/office/drawing/2014/main" id="{F13FCF50-FD3E-44E6-977E-AAC8F07A4A4C}"/>
              </a:ext>
            </a:extLst>
          </p:cNvPr>
          <p:cNvSpPr txBox="1"/>
          <p:nvPr/>
        </p:nvSpPr>
        <p:spPr>
          <a:xfrm>
            <a:off x="416060" y="6077245"/>
            <a:ext cx="10770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defRPr sz="2400" b="1">
                <a:latin typeface="Heebo Medium" charset="0"/>
                <a:ea typeface="Heebo Medium" charset="0"/>
                <a:cs typeface="Heebo Medium" charset="0"/>
              </a:defRPr>
            </a:lvl1pPr>
          </a:lstStyle>
          <a:p>
            <a:r>
              <a:rPr lang="he-IL" sz="1600" b="0" dirty="0">
                <a:latin typeface="Heebo" charset="0"/>
                <a:ea typeface="Heebo" charset="0"/>
                <a:cs typeface="Heebo" charset="0"/>
              </a:rPr>
              <a:t>אפשרויות בשבת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6DC9A01-92B9-48A4-BA21-D92BE1BA5B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 b="34503"/>
          <a:stretch/>
        </p:blipFill>
        <p:spPr>
          <a:xfrm flipH="1">
            <a:off x="1522079" y="6154988"/>
            <a:ext cx="1100101" cy="4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/>
      <p:bldP spid="40" grpId="0" animBg="1"/>
      <p:bldP spid="42" grpId="0" animBg="1"/>
      <p:bldP spid="8" grpId="0" animBg="1"/>
      <p:bldP spid="48" grpId="0" animBg="1"/>
      <p:bldP spid="48" grpId="1" animBg="1"/>
      <p:bldP spid="49" grpId="0" animBg="1"/>
      <p:bldP spid="4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0"/>
            <a:ext cx="12192000" cy="6876512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010"/>
            <a:ext cx="119836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פתיחת השוק לתחבורה שיתופית</a:t>
            </a:r>
          </a:p>
        </p:txBody>
      </p:sp>
      <p:pic>
        <p:nvPicPr>
          <p:cNvPr id="16" name="Picture 2" descr="Image result for RIDE SHARING">
            <a:extLst>
              <a:ext uri="{FF2B5EF4-FFF2-40B4-BE49-F238E27FC236}">
                <a16:creationId xmlns:a16="http://schemas.microsoft.com/office/drawing/2014/main" id="{BECC5688-D883-41D7-B0E0-236768E9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13" y="1442030"/>
            <a:ext cx="4188975" cy="221959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63500"/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1FF9F6C-F101-457F-B5C7-DEE5A2D709EA}"/>
              </a:ext>
            </a:extLst>
          </p:cNvPr>
          <p:cNvSpPr txBox="1"/>
          <p:nvPr/>
        </p:nvSpPr>
        <p:spPr>
          <a:xfrm>
            <a:off x="5218042" y="1391414"/>
            <a:ext cx="6421854" cy="2200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>
                <a:cs typeface="Alpha" pitchFamily="2" charset="-79"/>
              </a:rPr>
              <a:t>מיסוי נסיעה ברכב עד 5 אנשים ב-3 ₪ לנסיעה</a:t>
            </a:r>
          </a:p>
          <a:p>
            <a:pPr algn="ctr">
              <a:lnSpc>
                <a:spcPct val="150000"/>
              </a:lnSpc>
            </a:pPr>
            <a:endParaRPr lang="he-IL" sz="2800" dirty="0">
              <a:cs typeface="Alpha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sz="2800" dirty="0">
                <a:cs typeface="Alpha" pitchFamily="2" charset="-79"/>
              </a:rPr>
              <a:t>פיצוי בעלי מספר ירוק</a:t>
            </a:r>
          </a:p>
          <a:p>
            <a:pPr algn="ctr">
              <a:lnSpc>
                <a:spcPct val="150000"/>
              </a:lnSpc>
            </a:pPr>
            <a:endParaRPr lang="he-IL" sz="800" dirty="0">
              <a:cs typeface="Alpha" pitchFamily="2" charset="-79"/>
            </a:endParaRP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3B6B7BB-698C-4889-AC90-15BFFB71D96E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33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38A426D-6C13-4788-8E52-6CB57B6D274E}"/>
              </a:ext>
            </a:extLst>
          </p:cNvPr>
          <p:cNvSpPr txBox="1"/>
          <p:nvPr/>
        </p:nvSpPr>
        <p:spPr>
          <a:xfrm>
            <a:off x="856314" y="4064372"/>
            <a:ext cx="10769078" cy="1951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>
                <a:cs typeface="Alpha" pitchFamily="2" charset="-79"/>
              </a:rPr>
              <a:t>שירות הסעות על פי דרישה (</a:t>
            </a:r>
            <a:r>
              <a:rPr lang="en-US" sz="2800" dirty="0">
                <a:cs typeface="Alpha" pitchFamily="2" charset="-79"/>
              </a:rPr>
              <a:t>on demand</a:t>
            </a:r>
            <a:r>
              <a:rPr lang="he-IL" sz="2800" dirty="0">
                <a:cs typeface="Alpha" pitchFamily="2" charset="-79"/>
              </a:rPr>
              <a:t>) לתחנות הרכבת ומהן</a:t>
            </a:r>
          </a:p>
          <a:p>
            <a:pPr algn="ctr">
              <a:lnSpc>
                <a:spcPct val="150000"/>
              </a:lnSpc>
            </a:pPr>
            <a:r>
              <a:rPr lang="he-IL" sz="2800" dirty="0">
                <a:cs typeface="Alpha" pitchFamily="2" charset="-79"/>
              </a:rPr>
              <a:t>ב- 15 תחנות של רכבת ישראל</a:t>
            </a:r>
          </a:p>
          <a:p>
            <a:pPr algn="ctr">
              <a:lnSpc>
                <a:spcPct val="150000"/>
              </a:lnSpc>
            </a:pPr>
            <a:endParaRPr lang="he-IL" sz="2800" dirty="0">
              <a:cs typeface="Alpha" pitchFamily="2" charset="-79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5B86D6E6-253C-46DF-8D37-781F7B5A2A49}"/>
              </a:ext>
            </a:extLst>
          </p:cNvPr>
          <p:cNvSpPr/>
          <p:nvPr/>
        </p:nvSpPr>
        <p:spPr>
          <a:xfrm>
            <a:off x="11475079" y="1285253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8F36"/>
              </a:solidFill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28B5556-E299-41F4-A52F-E7F429DDD65A}"/>
              </a:ext>
            </a:extLst>
          </p:cNvPr>
          <p:cNvSpPr txBox="1"/>
          <p:nvPr/>
        </p:nvSpPr>
        <p:spPr>
          <a:xfrm>
            <a:off x="11740714" y="1148985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1</a:t>
            </a: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2B10F5F8-C480-411F-B2D7-7B08D32395BD}"/>
              </a:ext>
            </a:extLst>
          </p:cNvPr>
          <p:cNvSpPr/>
          <p:nvPr/>
        </p:nvSpPr>
        <p:spPr>
          <a:xfrm>
            <a:off x="11391765" y="3917706"/>
            <a:ext cx="633883" cy="4088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8F36"/>
              </a:solidFill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827D1C0-E817-4A61-8587-210F68B728ED}"/>
              </a:ext>
            </a:extLst>
          </p:cNvPr>
          <p:cNvSpPr txBox="1"/>
          <p:nvPr/>
        </p:nvSpPr>
        <p:spPr>
          <a:xfrm>
            <a:off x="11678360" y="3762796"/>
            <a:ext cx="227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AhlaB" pitchFamily="2" charset="-79"/>
              </a:rPr>
              <a:t>2</a:t>
            </a:r>
          </a:p>
        </p:txBody>
      </p:sp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25622DA8-D3E5-4954-9425-A09487DB4C42}"/>
              </a:ext>
            </a:extLst>
          </p:cNvPr>
          <p:cNvSpPr/>
          <p:nvPr/>
        </p:nvSpPr>
        <p:spPr>
          <a:xfrm>
            <a:off x="2386773" y="4852009"/>
            <a:ext cx="1898778" cy="1898778"/>
          </a:xfrm>
          <a:prstGeom prst="roundRect">
            <a:avLst>
              <a:gd name="adj" fmla="val 10000"/>
            </a:avLst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49">
            <a:extLst>
              <a:ext uri="{FF2B5EF4-FFF2-40B4-BE49-F238E27FC236}">
                <a16:creationId xmlns:a16="http://schemas.microsoft.com/office/drawing/2014/main" id="{FB451ED2-8BF9-4BBE-A325-71431617E8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 b="34503"/>
          <a:stretch/>
        </p:blipFill>
        <p:spPr>
          <a:xfrm flipH="1">
            <a:off x="550262" y="5750556"/>
            <a:ext cx="2004095" cy="8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2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מיכל </a:t>
            </a:r>
            <a:r>
              <a:rPr lang="he-IL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גלברט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Michal@mobilityil.com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0547-247899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www.futuremobilityil.com</a:t>
            </a:r>
            <a:endParaRPr lang="he-IL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23425"/>
            <a:ext cx="11983679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endParaRPr lang="he-IL" altLang="en-US" sz="4800" b="1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ctr" rtl="1"/>
            <a:endParaRPr lang="he-IL" altLang="en-US" sz="4800" b="1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ctr" rtl="1"/>
            <a:endParaRPr lang="he-IL" altLang="en-US" sz="4800" b="1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ctr" rtl="1"/>
            <a:endParaRPr lang="he-IL" altLang="en-US" sz="4800" b="1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ctr" rtl="1"/>
            <a:endParaRPr lang="he-IL" altLang="en-US" sz="4800" b="1" dirty="0">
              <a:solidFill>
                <a:schemeClr val="bg1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ctr" rtl="1"/>
            <a:r>
              <a:rPr lang="he-IL" altLang="en-US" sz="8800" b="1" dirty="0">
                <a:latin typeface="Heebo" panose="00000500000000000000" pitchFamily="2" charset="-79"/>
                <a:cs typeface="Heebo" panose="00000500000000000000" pitchFamily="2" charset="-79"/>
              </a:rPr>
              <a:t>תודה רבה!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8AE389BA-4859-4AEC-B25F-8C65C8909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94" y="249382"/>
            <a:ext cx="3224456" cy="9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70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B08498C-8707-4C48-9A45-C888C057C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5" y="1579418"/>
            <a:ext cx="9476510" cy="37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25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3200" b="1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4BFFD3E-570E-420B-9260-96465A7EC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1690687"/>
            <a:ext cx="117157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28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18513"/>
            <a:ext cx="12192000" cy="6876512"/>
          </a:xfrm>
          <a:prstGeom prst="rect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312600"/>
            <a:ext cx="119836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4800" b="1" dirty="0">
                <a:solidFill>
                  <a:schemeClr val="bg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מיסוי רכבים חשמליים כיום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44BEF62-050B-4192-AF30-3F4BFDD3D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00" y="1753328"/>
            <a:ext cx="11259927" cy="4105605"/>
          </a:xfrm>
          <a:prstGeom prst="rect">
            <a:avLst/>
          </a:prstGeom>
        </p:spPr>
      </p:pic>
      <p:sp>
        <p:nvSpPr>
          <p:cNvPr id="8" name="מציין מיקום של מספר שקופית 8">
            <a:extLst>
              <a:ext uri="{FF2B5EF4-FFF2-40B4-BE49-F238E27FC236}">
                <a16:creationId xmlns:a16="http://schemas.microsoft.com/office/drawing/2014/main" id="{B563DEC9-D674-41C8-B53E-1E0ADEC22AFB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37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9782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0" y="-18513"/>
            <a:ext cx="12192000" cy="6876512"/>
          </a:xfrm>
          <a:prstGeom prst="rect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4C5F2AD-E06E-4DD5-B7EA-E0FDBFE5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300" y="312600"/>
            <a:ext cx="119836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4800" b="1" dirty="0">
                <a:solidFill>
                  <a:schemeClr val="bg1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מיסוי רכבים חשמליים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2046E43-75B0-4B7D-BF03-0600BA19A23B}"/>
              </a:ext>
            </a:extLst>
          </p:cNvPr>
          <p:cNvSpPr txBox="1"/>
          <p:nvPr/>
        </p:nvSpPr>
        <p:spPr>
          <a:xfrm>
            <a:off x="537029" y="1364343"/>
            <a:ext cx="11205350" cy="473975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16F2C8"/>
                </a:solidFill>
                <a:latin typeface="Heebo" panose="00000500000000000000" pitchFamily="2" charset="-79"/>
                <a:cs typeface="Alpha" pitchFamily="2" charset="-79"/>
              </a:rPr>
              <a:t>וודאות ארוכת טווח לתמריצי מיסים</a:t>
            </a: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  <a:p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10" name="Picture 2" descr="×ª××¦××ª ×ª××× × ×¢×××¨ âªtax incentiveâ¬â">
            <a:extLst>
              <a:ext uri="{FF2B5EF4-FFF2-40B4-BE49-F238E27FC236}">
                <a16:creationId xmlns:a16="http://schemas.microsoft.com/office/drawing/2014/main" id="{1584BFA7-74FE-4EA1-B547-BA14471F4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9" y="4802246"/>
            <a:ext cx="1731508" cy="1240301"/>
          </a:xfrm>
          <a:prstGeom prst="rect">
            <a:avLst/>
          </a:prstGeom>
          <a:solidFill>
            <a:srgbClr val="16F2C8"/>
          </a:solidFill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15EBA5CD-236E-4BED-8C06-06881C94A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91" y="2194563"/>
            <a:ext cx="10841218" cy="2647130"/>
          </a:xfrm>
          <a:prstGeom prst="rect">
            <a:avLst/>
          </a:prstGeom>
        </p:spPr>
      </p:pic>
      <p:sp>
        <p:nvSpPr>
          <p:cNvPr id="11" name="מציין מיקום של מספר שקופית 8">
            <a:extLst>
              <a:ext uri="{FF2B5EF4-FFF2-40B4-BE49-F238E27FC236}">
                <a16:creationId xmlns:a16="http://schemas.microsoft.com/office/drawing/2014/main" id="{9B7C02F4-B27F-4F41-A344-4EDB051C7C40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38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137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9518505A-F103-4ED8-8771-11B432DC6F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4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ABE82045-5414-4D17-B095-5EE124530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353461">
            <a:off x="8223523" y="3732410"/>
            <a:ext cx="3536103" cy="1597622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FA11DAF2-A244-44DE-8EE6-B46A6A78FCF2}"/>
              </a:ext>
            </a:extLst>
          </p:cNvPr>
          <p:cNvSpPr txBox="1"/>
          <p:nvPr/>
        </p:nvSpPr>
        <p:spPr>
          <a:xfrm rot="348716">
            <a:off x="6435350" y="3085319"/>
            <a:ext cx="5387745" cy="5157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נתיב פלוס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48436AB7-E53E-4F6B-A4AC-63FC80938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693871">
            <a:off x="85739" y="4559358"/>
            <a:ext cx="2046877" cy="2046877"/>
          </a:xfrm>
          <a:prstGeom prst="rect">
            <a:avLst/>
          </a:prstGeom>
        </p:spPr>
      </p:pic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F5D0AFFF-0D2D-477C-9B07-DC1B22AD1003}"/>
              </a:ext>
            </a:extLst>
          </p:cNvPr>
          <p:cNvSpPr txBox="1"/>
          <p:nvPr/>
        </p:nvSpPr>
        <p:spPr>
          <a:xfrm>
            <a:off x="898072" y="3695543"/>
            <a:ext cx="3592348" cy="835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b="1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ארבע אפליקציות תשלום </a:t>
            </a:r>
            <a:r>
              <a:rPr lang="he-IL" sz="20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דיגיטלי בתחבורה הציבורית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0DCAF645-0458-42FB-A6C1-07DB977B6D56}"/>
              </a:ext>
            </a:extLst>
          </p:cNvPr>
          <p:cNvSpPr txBox="1"/>
          <p:nvPr/>
        </p:nvSpPr>
        <p:spPr>
          <a:xfrm rot="21112706">
            <a:off x="1456962" y="1316663"/>
            <a:ext cx="3660672" cy="481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תחבורה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On-Demand</a:t>
            </a:r>
            <a:endParaRPr lang="he-IL" sz="2800" b="1" kern="1200" dirty="0">
              <a:solidFill>
                <a:schemeClr val="tx1"/>
              </a:solidFill>
              <a:latin typeface="Calibri" panose="020F0502020204030204" pitchFamily="34" charset="0"/>
              <a:cs typeface="Alpha" pitchFamily="2" charset="-79"/>
            </a:endParaRP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2F683E2E-BCC5-4789-A6D6-92EA6489FE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1102930">
            <a:off x="922893" y="2102663"/>
            <a:ext cx="2120895" cy="1301591"/>
          </a:xfrm>
          <a:prstGeom prst="rect">
            <a:avLst/>
          </a:prstGeom>
        </p:spPr>
      </p:pic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3CB27BF6-6535-48D1-AD53-CA2EF914C528}"/>
              </a:ext>
            </a:extLst>
          </p:cNvPr>
          <p:cNvSpPr txBox="1"/>
          <p:nvPr/>
        </p:nvSpPr>
        <p:spPr>
          <a:xfrm rot="348716">
            <a:off x="8095201" y="5376900"/>
            <a:ext cx="3467922" cy="1252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200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נתיבי איילון </a:t>
            </a:r>
            <a:r>
              <a:rPr lang="he-IL" sz="2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צפון - ממבוא איילון ועד מחלף חיל השריון – 1.8 ק"מ</a:t>
            </a:r>
            <a:endParaRPr lang="he-IL" sz="2200" kern="1200" dirty="0">
              <a:solidFill>
                <a:schemeClr val="tx1"/>
              </a:solidFill>
              <a:latin typeface="Calibri" panose="020F0502020204030204" pitchFamily="34" charset="0"/>
              <a:cs typeface="Alpha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CA65B16-EAAD-4C29-8155-471479C39A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377650">
            <a:off x="6291836" y="3399236"/>
            <a:ext cx="1664008" cy="1664008"/>
          </a:xfrm>
          <a:prstGeom prst="rect">
            <a:avLst/>
          </a:prstGeom>
        </p:spPr>
      </p:pic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3ACB615F-4C54-423D-A3BE-C03CE01E1062}"/>
              </a:ext>
            </a:extLst>
          </p:cNvPr>
          <p:cNvSpPr txBox="1"/>
          <p:nvPr/>
        </p:nvSpPr>
        <p:spPr>
          <a:xfrm rot="348716">
            <a:off x="6048685" y="5109212"/>
            <a:ext cx="2056847" cy="1252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200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כביש החוף –    22 ק"מ לכל כיוון </a:t>
            </a:r>
          </a:p>
        </p:txBody>
      </p:sp>
      <p:pic>
        <p:nvPicPr>
          <p:cNvPr id="24" name="תמונה 23" descr="תמונה שמכילה טלפון סלולרי, אדם, טלפון, אחזקה&#10;&#10;התיאור נוצר באופן אוטומטי">
            <a:extLst>
              <a:ext uri="{FF2B5EF4-FFF2-40B4-BE49-F238E27FC236}">
                <a16:creationId xmlns:a16="http://schemas.microsoft.com/office/drawing/2014/main" id="{7E879258-A916-4DA5-923A-BBAADB7AA5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43" y="4623930"/>
            <a:ext cx="2378651" cy="1998233"/>
          </a:xfrm>
          <a:prstGeom prst="rect">
            <a:avLst/>
          </a:prstGeom>
        </p:spPr>
      </p:pic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2D281C45-B02F-4317-82A8-994ED299E4FD}"/>
              </a:ext>
            </a:extLst>
          </p:cNvPr>
          <p:cNvSpPr txBox="1"/>
          <p:nvPr/>
        </p:nvSpPr>
        <p:spPr>
          <a:xfrm rot="21096964">
            <a:off x="3081851" y="1741439"/>
            <a:ext cx="2820007" cy="1555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"אגד תי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ק</a:t>
            </a:r>
            <a:r>
              <a:rPr lang="he-IL" sz="2400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תק" – ירושלים וחיפה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"באבל דן" –תל אביב-יפו, רמת גן וגבעתיים</a:t>
            </a:r>
            <a:endParaRPr lang="he-IL" sz="2400" kern="1200" dirty="0">
              <a:solidFill>
                <a:schemeClr val="tx1"/>
              </a:solidFill>
              <a:latin typeface="Calibri" panose="020F0502020204030204" pitchFamily="34" charset="0"/>
              <a:cs typeface="Alpha" pitchFamily="2" charset="-79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20054BBE-0E5A-4C1E-97FF-E1563DB22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74555"/>
            <a:ext cx="116407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מה קרה בישראל בשלוש השנים האחרונות?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A878A9A3-1F77-4115-A6FC-3B3416B9517B}"/>
              </a:ext>
            </a:extLst>
          </p:cNvPr>
          <p:cNvSpPr txBox="1"/>
          <p:nvPr/>
        </p:nvSpPr>
        <p:spPr>
          <a:xfrm>
            <a:off x="8343862" y="1060499"/>
            <a:ext cx="3537293" cy="1366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מכרז להקמת כ-2500 עמדות טעינה לרכב חשמלי בפריסה כלל ארצית</a:t>
            </a:r>
            <a:endParaRPr lang="he-IL" sz="2400" b="1" kern="1200" dirty="0">
              <a:solidFill>
                <a:schemeClr val="tx1"/>
              </a:solidFill>
              <a:latin typeface="Calibri" panose="020F0502020204030204" pitchFamily="34" charset="0"/>
              <a:cs typeface="Alpha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1597EE-0A59-422F-B766-8FC62506F0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 rot="21048686">
            <a:off x="6811199" y="1097851"/>
            <a:ext cx="1635132" cy="1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6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23060" y="1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6269"/>
            <a:ext cx="116407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עשייה </a:t>
            </a:r>
            <a:r>
              <a:rPr lang="en-US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Future Mobility IL</a:t>
            </a:r>
            <a:endParaRPr lang="he-IL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Heebo" panose="00000500000000000000" pitchFamily="2" charset="-79"/>
              <a:cs typeface="HadasaNew" pitchFamily="2" charset="-79"/>
            </a:endParaRPr>
          </a:p>
        </p:txBody>
      </p:sp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9518505A-F103-4ED8-8771-11B432DC6F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5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 descr="תמונה שמכילה טקסט, צילום מסך, טלפון, טלפון סלולרי&#10;&#10;התיאור נוצר באופן אוטומטי">
            <a:extLst>
              <a:ext uri="{FF2B5EF4-FFF2-40B4-BE49-F238E27FC236}">
                <a16:creationId xmlns:a16="http://schemas.microsoft.com/office/drawing/2014/main" id="{B79303AD-8F33-4BE7-BFB2-5615ED8D4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729">
            <a:off x="324110" y="3030767"/>
            <a:ext cx="1983001" cy="3496672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4E83433-94AE-4AA3-A28E-CA81A02A8E85}"/>
              </a:ext>
            </a:extLst>
          </p:cNvPr>
          <p:cNvSpPr txBox="1"/>
          <p:nvPr/>
        </p:nvSpPr>
        <p:spPr>
          <a:xfrm rot="21288005">
            <a:off x="174730" y="2085280"/>
            <a:ext cx="1726987" cy="9166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סדנאות מעסיקים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B7F303CD-9D74-449B-B2E9-DE665155E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93" y="2024490"/>
            <a:ext cx="2459668" cy="4342888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CDDF594-8F36-4149-844E-E1EE46CAD48E}"/>
              </a:ext>
            </a:extLst>
          </p:cNvPr>
          <p:cNvSpPr txBox="1"/>
          <p:nvPr/>
        </p:nvSpPr>
        <p:spPr>
          <a:xfrm>
            <a:off x="9806303" y="1415745"/>
            <a:ext cx="1797848" cy="547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כנס שנתי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9236528D-08B9-4A24-A071-BD079C439635}"/>
              </a:ext>
            </a:extLst>
          </p:cNvPr>
          <p:cNvSpPr txBox="1"/>
          <p:nvPr/>
        </p:nvSpPr>
        <p:spPr>
          <a:xfrm>
            <a:off x="5204025" y="3121897"/>
            <a:ext cx="4042610" cy="10983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פיתוח מדידה ומדדים – 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מד פקק | </a:t>
            </a:r>
            <a:r>
              <a:rPr lang="he-IL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מדד </a:t>
            </a:r>
            <a:r>
              <a:rPr lang="en-US" sz="2400" b="1" kern="1200" dirty="0" err="1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MaaS</a:t>
            </a:r>
            <a:endParaRPr lang="he-IL" sz="2400" b="1" kern="1200" dirty="0">
              <a:solidFill>
                <a:schemeClr val="tx1"/>
              </a:solidFill>
              <a:latin typeface="Calibri" panose="020F0502020204030204" pitchFamily="34" charset="0"/>
              <a:cs typeface="Alpha" pitchFamily="2" charset="-79"/>
            </a:endParaRP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157D6A76-E210-471A-B625-AF4E508FB8E9}"/>
              </a:ext>
            </a:extLst>
          </p:cNvPr>
          <p:cNvSpPr/>
          <p:nvPr/>
        </p:nvSpPr>
        <p:spPr>
          <a:xfrm rot="202362">
            <a:off x="5983252" y="4273617"/>
            <a:ext cx="3128428" cy="1687192"/>
          </a:xfrm>
          <a:prstGeom prst="ellipse">
            <a:avLst/>
          </a:prstGeom>
          <a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2A92B6A5-BD57-42BE-8170-A8ED4BF55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94696">
            <a:off x="2871979" y="3988044"/>
            <a:ext cx="3084953" cy="2336714"/>
          </a:xfrm>
          <a:prstGeom prst="rect">
            <a:avLst/>
          </a:prstGeom>
        </p:spPr>
      </p:pic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A3338C1E-C082-47BC-8623-81278123010E}"/>
              </a:ext>
            </a:extLst>
          </p:cNvPr>
          <p:cNvSpPr txBox="1"/>
          <p:nvPr/>
        </p:nvSpPr>
        <p:spPr>
          <a:xfrm rot="288934">
            <a:off x="2591705" y="1093122"/>
            <a:ext cx="2273059" cy="445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ניירות עמדה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C76B05D-95C5-46D3-BABE-234372540DE7}"/>
              </a:ext>
            </a:extLst>
          </p:cNvPr>
          <p:cNvSpPr txBox="1"/>
          <p:nvPr/>
        </p:nvSpPr>
        <p:spPr>
          <a:xfrm rot="273895">
            <a:off x="2218950" y="1588104"/>
            <a:ext cx="2628925" cy="1361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מיסוי </a:t>
            </a:r>
            <a:r>
              <a:rPr lang="he-IL" sz="1400" kern="1200" dirty="0" err="1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שאטלים</a:t>
            </a:r>
            <a:endParaRPr lang="he-IL" sz="1400" kern="1200" dirty="0">
              <a:solidFill>
                <a:schemeClr val="tx1"/>
              </a:solidFill>
              <a:latin typeface="Calibri" panose="020F0502020204030204" pitchFamily="34" charset="0"/>
              <a:cs typeface="Alpha" pitchFamily="2" charset="-79"/>
            </a:endParaRP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שימוש ברכב פרטי במגזר הציבורי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פתרונות תחבורה ציבורית לפריפריה</a:t>
            </a:r>
          </a:p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קידום מוניות חשמליות בישראל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AEAD5BE4-61C9-4E32-8348-4D5E9E8CD8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577027" y="3096017"/>
            <a:ext cx="1411945" cy="809515"/>
          </a:xfrm>
          <a:prstGeom prst="rect">
            <a:avLst/>
          </a:prstGeom>
        </p:spPr>
      </p:pic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8D77266D-1D1A-466F-8122-F47622F476EF}"/>
              </a:ext>
            </a:extLst>
          </p:cNvPr>
          <p:cNvSpPr txBox="1"/>
          <p:nvPr/>
        </p:nvSpPr>
        <p:spPr>
          <a:xfrm>
            <a:off x="7266898" y="1476780"/>
            <a:ext cx="1797849" cy="8139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ועדות מקצועיות</a:t>
            </a:r>
          </a:p>
        </p:txBody>
      </p:sp>
      <p:pic>
        <p:nvPicPr>
          <p:cNvPr id="28" name="תמונה 27">
            <a:extLst>
              <a:ext uri="{FF2B5EF4-FFF2-40B4-BE49-F238E27FC236}">
                <a16:creationId xmlns:a16="http://schemas.microsoft.com/office/drawing/2014/main" id="{0D95C62C-E71A-45F2-B455-9B1E68A5F2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1078444">
            <a:off x="5132501" y="1155633"/>
            <a:ext cx="2180200" cy="177219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2815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3504"/>
            <a:ext cx="116407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זה הזמן לשלב ידיים</a:t>
            </a:r>
          </a:p>
        </p:txBody>
      </p:sp>
      <p:sp>
        <p:nvSpPr>
          <p:cNvPr id="44" name="Rectangle: Rounded Corners 4">
            <a:extLst>
              <a:ext uri="{FF2B5EF4-FFF2-40B4-BE49-F238E27FC236}">
                <a16:creationId xmlns:a16="http://schemas.microsoft.com/office/drawing/2014/main" id="{A5505CB1-0F8A-4794-85AE-6EF3CDD6A9FA}"/>
              </a:ext>
            </a:extLst>
          </p:cNvPr>
          <p:cNvSpPr txBox="1"/>
          <p:nvPr/>
        </p:nvSpPr>
        <p:spPr>
          <a:xfrm>
            <a:off x="8791458" y="1505337"/>
            <a:ext cx="2765233" cy="1493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ctr" anchorCtr="0">
            <a:noAutofit/>
          </a:bodyPr>
          <a:lstStyle/>
          <a:p>
            <a:pPr marL="36000" lvl="1" algn="ctr" defTabSz="8445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he-IL" sz="2800" b="1" dirty="0">
              <a:solidFill>
                <a:schemeClr val="bg1"/>
              </a:solidFill>
              <a:latin typeface="Heebo" panose="00000500000000000000" pitchFamily="2" charset="-79"/>
              <a:cs typeface="Alpha" pitchFamily="2" charset="-79"/>
            </a:endParaRPr>
          </a:p>
          <a:p>
            <a:pPr marL="36000" lvl="1" algn="ctr" defTabSz="8445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800" b="1" dirty="0">
                <a:solidFill>
                  <a:schemeClr val="bg1"/>
                </a:solidFill>
                <a:latin typeface="Heebo" panose="00000500000000000000" pitchFamily="2" charset="-79"/>
                <a:cs typeface="Alpha" pitchFamily="2" charset="-79"/>
              </a:rPr>
              <a:t>החרפת המצב בכבישים</a:t>
            </a:r>
          </a:p>
          <a:p>
            <a:pPr marL="36000" lvl="1" algn="ctr" defTabSz="8445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he-IL" sz="2800" b="1" dirty="0">
              <a:solidFill>
                <a:schemeClr val="bg1"/>
              </a:solidFill>
              <a:cs typeface="Alpha" pitchFamily="2" charset="-79"/>
            </a:endParaRPr>
          </a:p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e-IL" kern="1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195498B-0413-49DA-B59C-1F3CD7C34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217" y="1853488"/>
            <a:ext cx="4252192" cy="2607616"/>
          </a:xfrm>
          <a:prstGeom prst="rect">
            <a:avLst/>
          </a:prstGeom>
        </p:spPr>
      </p:pic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7E56F70D-FE90-4ABD-BF95-68596D708C02}"/>
              </a:ext>
            </a:extLst>
          </p:cNvPr>
          <p:cNvSpPr txBox="1"/>
          <p:nvPr/>
        </p:nvSpPr>
        <p:spPr>
          <a:xfrm>
            <a:off x="8791460" y="3429000"/>
            <a:ext cx="2765233" cy="1493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ctr" anchorCtr="0">
            <a:noAutofit/>
          </a:bodyPr>
          <a:lstStyle/>
          <a:p>
            <a:pPr marL="36000" lvl="1" algn="ctr" defTabSz="8445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800" b="1" dirty="0">
                <a:solidFill>
                  <a:schemeClr val="bg1"/>
                </a:solidFill>
                <a:latin typeface="Heebo" panose="00000500000000000000" pitchFamily="2" charset="-79"/>
                <a:cs typeface="Alpha" pitchFamily="2" charset="-79"/>
              </a:rPr>
              <a:t>מצב פוליטי- ממשלה חדשה</a:t>
            </a:r>
          </a:p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e-IL" kern="1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D4695064-DB51-4CBF-AD6B-4297502216DE}"/>
              </a:ext>
            </a:extLst>
          </p:cNvPr>
          <p:cNvSpPr txBox="1"/>
          <p:nvPr/>
        </p:nvSpPr>
        <p:spPr>
          <a:xfrm>
            <a:off x="919933" y="1505337"/>
            <a:ext cx="2765233" cy="1493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ctr" anchorCtr="0">
            <a:noAutofit/>
          </a:bodyPr>
          <a:lstStyle/>
          <a:p>
            <a:pPr marL="36000" lvl="1" algn="ctr" defTabSz="8445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800" b="1" dirty="0">
                <a:solidFill>
                  <a:schemeClr val="bg1"/>
                </a:solidFill>
                <a:latin typeface="Heebo" panose="00000500000000000000" pitchFamily="2" charset="-79"/>
                <a:cs typeface="Alpha" pitchFamily="2" charset="-79"/>
              </a:rPr>
              <a:t>"חזרה לשגרה"</a:t>
            </a:r>
          </a:p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105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e-IL" sz="1600" kern="1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C3A7978D-466A-468F-87D2-5A99717110EA}"/>
              </a:ext>
            </a:extLst>
          </p:cNvPr>
          <p:cNvSpPr txBox="1"/>
          <p:nvPr/>
        </p:nvSpPr>
        <p:spPr>
          <a:xfrm>
            <a:off x="919933" y="3425501"/>
            <a:ext cx="2765233" cy="1493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t" anchorCtr="0">
            <a:noAutofit/>
          </a:bodyPr>
          <a:lstStyle/>
          <a:p>
            <a:pPr marL="0" lvl="1" algn="ctr" defTabSz="844550">
              <a:lnSpc>
                <a:spcPct val="150000"/>
              </a:lnSpc>
            </a:pPr>
            <a:r>
              <a:rPr lang="he-IL" sz="2800" b="1" dirty="0">
                <a:solidFill>
                  <a:schemeClr val="bg1"/>
                </a:solidFill>
                <a:latin typeface="Heebo" panose="00000500000000000000" pitchFamily="2" charset="-79"/>
                <a:cs typeface="Alpha" pitchFamily="2" charset="-79"/>
              </a:rPr>
              <a:t>גירעון תקציבי גדול</a:t>
            </a:r>
          </a:p>
        </p:txBody>
      </p:sp>
      <p:sp>
        <p:nvSpPr>
          <p:cNvPr id="33" name="מציין מיקום של מספר שקופית 8">
            <a:extLst>
              <a:ext uri="{FF2B5EF4-FFF2-40B4-BE49-F238E27FC236}">
                <a16:creationId xmlns:a16="http://schemas.microsoft.com/office/drawing/2014/main" id="{8A2224D4-207F-4803-A9F2-1DA005A0157A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6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05B1E25D-4B85-425A-B0A5-24982BEB35E7}"/>
              </a:ext>
            </a:extLst>
          </p:cNvPr>
          <p:cNvSpPr txBox="1"/>
          <p:nvPr/>
        </p:nvSpPr>
        <p:spPr>
          <a:xfrm>
            <a:off x="9231300" y="5684320"/>
            <a:ext cx="2325391" cy="71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העלאת הפריון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136AD78-0CFA-4F16-83A0-E0722A1D71B3}"/>
              </a:ext>
            </a:extLst>
          </p:cNvPr>
          <p:cNvSpPr txBox="1"/>
          <p:nvPr/>
        </p:nvSpPr>
        <p:spPr>
          <a:xfrm>
            <a:off x="6599832" y="5684319"/>
            <a:ext cx="2325391" cy="711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צמצום פערים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C0F2F474-C589-4A35-A059-54048BA6B8E4}"/>
              </a:ext>
            </a:extLst>
          </p:cNvPr>
          <p:cNvSpPr txBox="1"/>
          <p:nvPr/>
        </p:nvSpPr>
        <p:spPr>
          <a:xfrm>
            <a:off x="3815964" y="5684319"/>
            <a:ext cx="2477791" cy="7831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הורדת יוקר מחייה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06297B6C-1A54-441B-905C-07FF34F2BF4C}"/>
              </a:ext>
            </a:extLst>
          </p:cNvPr>
          <p:cNvSpPr txBox="1"/>
          <p:nvPr/>
        </p:nvSpPr>
        <p:spPr>
          <a:xfrm>
            <a:off x="919933" y="5684319"/>
            <a:ext cx="2630191" cy="7831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יחסי פריפריה-מרכז</a:t>
            </a:r>
          </a:p>
        </p:txBody>
      </p:sp>
    </p:spTree>
    <p:extLst>
      <p:ext uri="{BB962C8B-B14F-4D97-AF65-F5344CB8AC3E}">
        <p14:creationId xmlns:p14="http://schemas.microsoft.com/office/powerpoint/2010/main" val="92459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3504"/>
            <a:ext cx="116407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גודש התנועה</a:t>
            </a:r>
          </a:p>
        </p:txBody>
      </p:sp>
      <p:pic>
        <p:nvPicPr>
          <p:cNvPr id="13" name="Picture 4" descr="Image result for ‫פקקים ישראל‬‎">
            <a:extLst>
              <a:ext uri="{FF2B5EF4-FFF2-40B4-BE49-F238E27FC236}">
                <a16:creationId xmlns:a16="http://schemas.microsoft.com/office/drawing/2014/main" id="{2A012A28-3D1B-4A31-9B0E-CF1E6A4F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4708"/>
            <a:ext cx="12192000" cy="57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6174EFB-FB78-4D7F-987E-71D1EDAC4EBF}"/>
              </a:ext>
            </a:extLst>
          </p:cNvPr>
          <p:cNvSpPr/>
          <p:nvPr/>
        </p:nvSpPr>
        <p:spPr>
          <a:xfrm>
            <a:off x="8620826" y="2060181"/>
            <a:ext cx="3027431" cy="240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endParaRPr lang="en-US" sz="2400" b="1" dirty="0">
              <a:latin typeface="Heebo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4768DF8-3D63-40C8-8FCB-8F64D849CD07}"/>
              </a:ext>
            </a:extLst>
          </p:cNvPr>
          <p:cNvSpPr/>
          <p:nvPr/>
        </p:nvSpPr>
        <p:spPr>
          <a:xfrm>
            <a:off x="412277" y="2052746"/>
            <a:ext cx="3070314" cy="240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endParaRPr lang="en-US" sz="2400" b="1" dirty="0">
              <a:latin typeface="Heebo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A56F905-085E-42B9-82E8-DE7AF652179C}"/>
              </a:ext>
            </a:extLst>
          </p:cNvPr>
          <p:cNvSpPr/>
          <p:nvPr/>
        </p:nvSpPr>
        <p:spPr>
          <a:xfrm>
            <a:off x="4361462" y="2060181"/>
            <a:ext cx="3013174" cy="240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endParaRPr lang="en-US" sz="2400" b="1" dirty="0">
              <a:latin typeface="Heebo"/>
            </a:endParaRP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11FDE39C-6485-4E71-80A2-EDF4A3D3FB7F}"/>
              </a:ext>
            </a:extLst>
          </p:cNvPr>
          <p:cNvSpPr txBox="1"/>
          <p:nvPr/>
        </p:nvSpPr>
        <p:spPr>
          <a:xfrm>
            <a:off x="637479" y="2239101"/>
            <a:ext cx="270290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2400" dirty="0">
                <a:latin typeface="Heebo Medium" charset="0"/>
                <a:ea typeface="Heebo Medium" charset="0"/>
                <a:cs typeface="Alpha" pitchFamily="2" charset="-79"/>
              </a:rPr>
              <a:t>הנהג הממוצע מפסיד </a:t>
            </a:r>
          </a:p>
          <a:p>
            <a:pPr lvl="0" algn="ctr" rtl="1">
              <a:lnSpc>
                <a:spcPct val="150000"/>
              </a:lnSpc>
            </a:pPr>
            <a:r>
              <a:rPr lang="he-IL" sz="2400" dirty="0">
                <a:latin typeface="Heebo Medium" charset="0"/>
                <a:ea typeface="Heebo Medium" charset="0"/>
                <a:cs typeface="Alpha" pitchFamily="2" charset="-79"/>
              </a:rPr>
              <a:t> 200-250 שעות בשנה על הכביש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58DAFB6D-CF1D-4132-A3E5-AC5A062CA52E}"/>
              </a:ext>
            </a:extLst>
          </p:cNvPr>
          <p:cNvSpPr txBox="1"/>
          <p:nvPr/>
        </p:nvSpPr>
        <p:spPr>
          <a:xfrm>
            <a:off x="4586573" y="2102696"/>
            <a:ext cx="248777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400" dirty="0">
                <a:latin typeface="Heebo Medium" charset="0"/>
                <a:ea typeface="Heebo Medium" charset="0"/>
                <a:cs typeface="Alpha" pitchFamily="2" charset="-79"/>
              </a:rPr>
              <a:t>גודש הכבישים מסביר שליש מפערי הפריון בינינו לבין מדינות ה- </a:t>
            </a:r>
            <a:r>
              <a:rPr lang="en-US" sz="2400" dirty="0">
                <a:latin typeface="Heebo Medium" charset="0"/>
                <a:ea typeface="Heebo Medium" charset="0"/>
                <a:cs typeface="Alpha" pitchFamily="2" charset="-79"/>
              </a:rPr>
              <a:t>OECD</a:t>
            </a:r>
            <a:endParaRPr lang="he-IL" sz="2400" dirty="0">
              <a:latin typeface="Heebo Medium" charset="0"/>
              <a:ea typeface="Heebo Medium" charset="0"/>
              <a:cs typeface="Alpha" pitchFamily="2" charset="-79"/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35ACCA5B-CFE1-4FAB-942F-CDC8DC757B2F}"/>
              </a:ext>
            </a:extLst>
          </p:cNvPr>
          <p:cNvSpPr txBox="1"/>
          <p:nvPr/>
        </p:nvSpPr>
        <p:spPr>
          <a:xfrm>
            <a:off x="8669112" y="2109236"/>
            <a:ext cx="293085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altLang="en-US" sz="2400" b="1" dirty="0">
                <a:latin typeface="Heebo" panose="00000500000000000000" pitchFamily="2" charset="-79"/>
                <a:cs typeface="Alpha" pitchFamily="2" charset="-79"/>
              </a:rPr>
              <a:t>מקום ראשון ב- </a:t>
            </a:r>
            <a:r>
              <a:rPr lang="en-US" altLang="en-US" sz="2400" b="1" dirty="0">
                <a:latin typeface="Heebo" panose="00000500000000000000" pitchFamily="2" charset="-79"/>
                <a:cs typeface="Alpha" pitchFamily="2" charset="-79"/>
              </a:rPr>
              <a:t>OECD</a:t>
            </a:r>
            <a:endParaRPr lang="he-IL" altLang="en-US" sz="2400" b="1" dirty="0">
              <a:latin typeface="Heebo" panose="00000500000000000000" pitchFamily="2" charset="-79"/>
              <a:cs typeface="Alpha" pitchFamily="2" charset="-79"/>
            </a:endParaRPr>
          </a:p>
          <a:p>
            <a:pPr lvl="0" algn="ctr" rtl="1">
              <a:lnSpc>
                <a:spcPct val="150000"/>
              </a:lnSpc>
            </a:pPr>
            <a:r>
              <a:rPr lang="he-IL" sz="2400" b="1" dirty="0">
                <a:latin typeface="Heebo" panose="00000500000000000000" pitchFamily="2" charset="-79"/>
                <a:ea typeface="Heebo Medium" charset="0"/>
                <a:cs typeface="Alpha" pitchFamily="2" charset="-79"/>
              </a:rPr>
              <a:t>בפקקים</a:t>
            </a:r>
            <a:endParaRPr lang="he-IL" sz="2400" dirty="0">
              <a:latin typeface="Heebo Medium" charset="0"/>
              <a:ea typeface="Heebo Medium" charset="0"/>
              <a:cs typeface="Alpha" pitchFamily="2" charset="-79"/>
            </a:endParaRP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B89897E1-A94E-41AB-97FD-7C4887D4B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966" y="3497691"/>
            <a:ext cx="2343150" cy="1952625"/>
          </a:xfrm>
          <a:prstGeom prst="rect">
            <a:avLst/>
          </a:prstGeom>
        </p:spPr>
      </p:pic>
      <p:sp>
        <p:nvSpPr>
          <p:cNvPr id="21" name="מציין מיקום של מספר שקופית 8">
            <a:extLst>
              <a:ext uri="{FF2B5EF4-FFF2-40B4-BE49-F238E27FC236}">
                <a16:creationId xmlns:a16="http://schemas.microsoft.com/office/drawing/2014/main" id="{41DC2432-B0C5-4223-9CEB-C1C54823082A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7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69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3504"/>
            <a:ext cx="116407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גודש התנועה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1A260246-AF99-4888-A4FF-DC55A76A7D4A}"/>
              </a:ext>
            </a:extLst>
          </p:cNvPr>
          <p:cNvSpPr txBox="1"/>
          <p:nvPr/>
        </p:nvSpPr>
        <p:spPr>
          <a:xfrm>
            <a:off x="2941466" y="3142104"/>
            <a:ext cx="7379125" cy="8061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6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משפחות צעירות עם ילדים</a:t>
            </a:r>
            <a:endParaRPr lang="he-IL" sz="3600" kern="1200" dirty="0">
              <a:solidFill>
                <a:schemeClr val="tx1"/>
              </a:solidFill>
              <a:latin typeface="Calibri" panose="020F0502020204030204" pitchFamily="34" charset="0"/>
              <a:cs typeface="Alpha" pitchFamily="2" charset="-79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B11DA2C4-2F98-46BF-94A4-95F0B423248C}"/>
              </a:ext>
            </a:extLst>
          </p:cNvPr>
          <p:cNvSpPr txBox="1"/>
          <p:nvPr/>
        </p:nvSpPr>
        <p:spPr>
          <a:xfrm>
            <a:off x="2954756" y="4231517"/>
            <a:ext cx="7379125" cy="8061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600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עובדים במקומות עבודה ללא גמישות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1B28E937-34C5-4E1B-91E9-0C8F4449CA29}"/>
              </a:ext>
            </a:extLst>
          </p:cNvPr>
          <p:cNvSpPr txBox="1"/>
          <p:nvPr/>
        </p:nvSpPr>
        <p:spPr>
          <a:xfrm>
            <a:off x="2954756" y="5318832"/>
            <a:ext cx="7379125" cy="8061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600" kern="12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בעלי הכנס</a:t>
            </a:r>
            <a:r>
              <a:rPr lang="he-IL" sz="3600" dirty="0">
                <a:solidFill>
                  <a:schemeClr val="tx1"/>
                </a:solidFill>
                <a:latin typeface="Calibri" panose="020F0502020204030204" pitchFamily="34" charset="0"/>
                <a:cs typeface="Alpha" pitchFamily="2" charset="-79"/>
              </a:rPr>
              <a:t>ה ממוצעת ומטה</a:t>
            </a:r>
            <a:endParaRPr lang="he-IL" sz="3600" kern="1200" dirty="0">
              <a:solidFill>
                <a:schemeClr val="tx1"/>
              </a:solidFill>
              <a:latin typeface="Calibri" panose="020F0502020204030204" pitchFamily="34" charset="0"/>
              <a:cs typeface="Alpha" pitchFamily="2" charset="-79"/>
            </a:endParaRPr>
          </a:p>
        </p:txBody>
      </p:sp>
      <p:pic>
        <p:nvPicPr>
          <p:cNvPr id="33" name="Picture 2" descr="×ª××¦××ª ×ª××× × ×¢×××¨ ×××§×¡">
            <a:extLst>
              <a:ext uri="{FF2B5EF4-FFF2-40B4-BE49-F238E27FC236}">
                <a16:creationId xmlns:a16="http://schemas.microsoft.com/office/drawing/2014/main" id="{7CACB961-6FFA-44F3-97EB-5935C305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637" y="3187330"/>
            <a:ext cx="632485" cy="7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×ª××¦××ª ×ª××× × ×¢×××¨ ×××§×¡">
            <a:extLst>
              <a:ext uri="{FF2B5EF4-FFF2-40B4-BE49-F238E27FC236}">
                <a16:creationId xmlns:a16="http://schemas.microsoft.com/office/drawing/2014/main" id="{4882326E-34AB-49A1-AB0B-454A9BCC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4337420"/>
            <a:ext cx="632485" cy="7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×ª××¦××ª ×ª××× × ×¢×××¨ ×××§×¡">
            <a:extLst>
              <a:ext uri="{FF2B5EF4-FFF2-40B4-BE49-F238E27FC236}">
                <a16:creationId xmlns:a16="http://schemas.microsoft.com/office/drawing/2014/main" id="{64F5AB2F-7048-4057-8255-6F0C1101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5320930"/>
            <a:ext cx="632485" cy="7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D97B54E6-13C0-4F23-9C3A-51B8BED37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80" y="1066834"/>
            <a:ext cx="1977106" cy="5600347"/>
          </a:xfrm>
          <a:prstGeom prst="rect">
            <a:avLst/>
          </a:prstGeom>
        </p:spPr>
      </p:pic>
      <p:sp>
        <p:nvSpPr>
          <p:cNvPr id="37" name="Rectangle: Rounded Corners 4">
            <a:extLst>
              <a:ext uri="{FF2B5EF4-FFF2-40B4-BE49-F238E27FC236}">
                <a16:creationId xmlns:a16="http://schemas.microsoft.com/office/drawing/2014/main" id="{226421B4-02C4-4086-8503-E4FDC6974509}"/>
              </a:ext>
            </a:extLst>
          </p:cNvPr>
          <p:cNvSpPr txBox="1"/>
          <p:nvPr/>
        </p:nvSpPr>
        <p:spPr>
          <a:xfrm>
            <a:off x="2948111" y="1425148"/>
            <a:ext cx="8206011" cy="14357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ctr" anchorCtr="0">
            <a:noAutofit/>
          </a:bodyPr>
          <a:lstStyle/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3200" b="1" kern="1200" dirty="0">
                <a:solidFill>
                  <a:schemeClr val="bg1"/>
                </a:solidFill>
                <a:latin typeface="Heebo" panose="00000500000000000000" pitchFamily="2" charset="-79"/>
                <a:cs typeface="Alpha" pitchFamily="2" charset="-79"/>
              </a:rPr>
              <a:t>מי לא יכול להרשות לעצמו לבזבז זמן וכסף בפקקים?</a:t>
            </a:r>
          </a:p>
          <a:p>
            <a:pPr marL="0" lvl="1" algn="r" defTabSz="844550" rtl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he-I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e-IL" sz="1900" kern="1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38" name="מציין מיקום של מספר שקופית 8">
            <a:extLst>
              <a:ext uri="{FF2B5EF4-FFF2-40B4-BE49-F238E27FC236}">
                <a16:creationId xmlns:a16="http://schemas.microsoft.com/office/drawing/2014/main" id="{7D603969-CE3D-46C3-A69B-7DA66D2E0557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8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207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as key players">
            <a:extLst>
              <a:ext uri="{FF2B5EF4-FFF2-40B4-BE49-F238E27FC236}">
                <a16:creationId xmlns:a16="http://schemas.microsoft.com/office/drawing/2014/main" id="{363183A5-0DF5-45B0-8A21-70CFDAD7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B74AA-40DF-45D0-8129-D4B654A7B164}"/>
              </a:ext>
            </a:extLst>
          </p:cNvPr>
          <p:cNvSpPr/>
          <p:nvPr/>
        </p:nvSpPr>
        <p:spPr>
          <a:xfrm>
            <a:off x="-1" y="0"/>
            <a:ext cx="12192000" cy="6876512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785AB-474D-4C44-A142-B5AEF9B1F1E9}"/>
              </a:ext>
            </a:extLst>
          </p:cNvPr>
          <p:cNvSpPr txBox="1"/>
          <p:nvPr/>
        </p:nvSpPr>
        <p:spPr>
          <a:xfrm>
            <a:off x="9059159" y="26780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9657-045B-43FF-901E-D7BC1E41B731}"/>
              </a:ext>
            </a:extLst>
          </p:cNvPr>
          <p:cNvSpPr txBox="1"/>
          <p:nvPr/>
        </p:nvSpPr>
        <p:spPr>
          <a:xfrm>
            <a:off x="9059159" y="2507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78A07BE-FF99-426A-8080-86BC5597B322}"/>
              </a:ext>
            </a:extLst>
          </p:cNvPr>
          <p:cNvSpPr/>
          <p:nvPr/>
        </p:nvSpPr>
        <p:spPr>
          <a:xfrm>
            <a:off x="265365" y="1076201"/>
            <a:ext cx="115761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0" algn="r" rtl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9E8CF9A-1FD5-49E6-A1F4-FC8FE491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3504"/>
            <a:ext cx="116407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he-IL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ebo" panose="00000500000000000000" pitchFamily="2" charset="-79"/>
                <a:cs typeface="HadasaNew" pitchFamily="2" charset="-79"/>
              </a:rPr>
              <a:t>גודש התנועה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FE33F8D5-E9FB-4227-ACC2-C2122FE81FAD}"/>
              </a:ext>
            </a:extLst>
          </p:cNvPr>
          <p:cNvSpPr txBox="1"/>
          <p:nvPr/>
        </p:nvSpPr>
        <p:spPr>
          <a:xfrm>
            <a:off x="4023640" y="6101428"/>
            <a:ext cx="4739360" cy="659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600" kern="1200" dirty="0">
                <a:solidFill>
                  <a:schemeClr val="bg1"/>
                </a:solidFill>
                <a:latin typeface="Calibri" panose="020F0502020204030204" pitchFamily="34" charset="0"/>
                <a:cs typeface="Alpha" pitchFamily="2" charset="-79"/>
              </a:rPr>
              <a:t>(פי 3 מתאונות דרכים)</a:t>
            </a:r>
          </a:p>
        </p:txBody>
      </p:sp>
      <p:pic>
        <p:nvPicPr>
          <p:cNvPr id="41" name="תמונה 40">
            <a:extLst>
              <a:ext uri="{FF2B5EF4-FFF2-40B4-BE49-F238E27FC236}">
                <a16:creationId xmlns:a16="http://schemas.microsoft.com/office/drawing/2014/main" id="{6AAA2BEA-E234-4ED0-A67E-543A835E5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59" y="1155453"/>
            <a:ext cx="10018160" cy="4854364"/>
          </a:xfrm>
          <a:prstGeom prst="rect">
            <a:avLst/>
          </a:prstGeom>
        </p:spPr>
      </p:pic>
      <p:sp>
        <p:nvSpPr>
          <p:cNvPr id="44" name="Rectangle: Rounded Corners 4">
            <a:extLst>
              <a:ext uri="{FF2B5EF4-FFF2-40B4-BE49-F238E27FC236}">
                <a16:creationId xmlns:a16="http://schemas.microsoft.com/office/drawing/2014/main" id="{A5505CB1-0F8A-4794-85AE-6EF3CDD6A9FA}"/>
              </a:ext>
            </a:extLst>
          </p:cNvPr>
          <p:cNvSpPr txBox="1"/>
          <p:nvPr/>
        </p:nvSpPr>
        <p:spPr>
          <a:xfrm>
            <a:off x="1950416" y="1436334"/>
            <a:ext cx="8206011" cy="8198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216000" rIns="72000" bIns="91440" numCol="1" spcCol="1270" anchor="ctr" anchorCtr="0">
            <a:noAutofit/>
          </a:bodyPr>
          <a:lstStyle/>
          <a:p>
            <a:pPr marL="36000" lvl="1" algn="ctr" defTabSz="844550" rtl="1">
              <a:lnSpc>
                <a:spcPct val="150000"/>
              </a:lnSpc>
              <a:spcAft>
                <a:spcPts val="600"/>
              </a:spcAft>
            </a:pPr>
            <a:r>
              <a:rPr lang="he-IL" sz="2800" b="1" kern="1200" dirty="0">
                <a:solidFill>
                  <a:schemeClr val="bg1"/>
                </a:solidFill>
                <a:latin typeface="Heebo" panose="00000500000000000000" pitchFamily="2" charset="-79"/>
                <a:cs typeface="Alpha" pitchFamily="2" charset="-79"/>
              </a:rPr>
              <a:t>1,250 מתים בשנה מזיהום אוויר שמקורו בתחבורה</a:t>
            </a:r>
          </a:p>
          <a:p>
            <a:pPr marL="0" lvl="1" algn="r" defTabSz="844550" rtl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he-I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e-IL" kern="12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4" name="מציין מיקום של מספר שקופית 8">
            <a:extLst>
              <a:ext uri="{FF2B5EF4-FFF2-40B4-BE49-F238E27FC236}">
                <a16:creationId xmlns:a16="http://schemas.microsoft.com/office/drawing/2014/main" id="{9518505A-F103-4ED8-8771-11B432DC6FCC}"/>
              </a:ext>
            </a:extLst>
          </p:cNvPr>
          <p:cNvSpPr txBox="1">
            <a:spLocks/>
          </p:cNvSpPr>
          <p:nvPr/>
        </p:nvSpPr>
        <p:spPr>
          <a:xfrm>
            <a:off x="10469880" y="639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/>
            </a:pPr>
            <a:fld id="{23302202-B792-4CF5-B225-375E1B4E0650}" type="slidenum">
              <a:rPr lang="en-US" sz="1800" b="1" smtClean="0">
                <a:solidFill>
                  <a:prstClr val="black">
                    <a:tint val="75000"/>
                  </a:prst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pPr algn="ctr" rtl="0">
                <a:defRPr/>
              </a:pPr>
              <a:t>9</a:t>
            </a:fld>
            <a:endParaRPr lang="en-US" sz="1800" b="1" dirty="0">
              <a:solidFill>
                <a:prstClr val="black">
                  <a:tint val="75000"/>
                </a:prst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152788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1722</Words>
  <Application>Microsoft Office PowerPoint</Application>
  <PresentationFormat>מסך רחב</PresentationFormat>
  <Paragraphs>419</Paragraphs>
  <Slides>38</Slides>
  <Notes>38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David</vt:lpstr>
      <vt:lpstr>Heebo</vt:lpstr>
      <vt:lpstr>Heebo Medium</vt:lpstr>
      <vt:lpstr>Tahoma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Ran Broder</dc:creator>
  <cp:lastModifiedBy>Michal Gelbart</cp:lastModifiedBy>
  <cp:revision>325</cp:revision>
  <dcterms:created xsi:type="dcterms:W3CDTF">2021-03-08T13:58:44Z</dcterms:created>
  <dcterms:modified xsi:type="dcterms:W3CDTF">2021-04-19T06:15:12Z</dcterms:modified>
</cp:coreProperties>
</file>